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80" r:id="rId3"/>
    <p:sldId id="257" r:id="rId4"/>
    <p:sldId id="258" r:id="rId5"/>
    <p:sldId id="259" r:id="rId6"/>
    <p:sldId id="260" r:id="rId7"/>
    <p:sldId id="263" r:id="rId8"/>
    <p:sldId id="278" r:id="rId9"/>
    <p:sldId id="340" r:id="rId10"/>
    <p:sldId id="341" r:id="rId11"/>
    <p:sldId id="342" r:id="rId12"/>
    <p:sldId id="343" r:id="rId13"/>
    <p:sldId id="344" r:id="rId14"/>
    <p:sldId id="345" r:id="rId15"/>
    <p:sldId id="346" r:id="rId16"/>
    <p:sldId id="292" r:id="rId17"/>
    <p:sldId id="291" r:id="rId18"/>
    <p:sldId id="294" r:id="rId19"/>
    <p:sldId id="295" r:id="rId20"/>
    <p:sldId id="296" r:id="rId21"/>
    <p:sldId id="298" r:id="rId22"/>
    <p:sldId id="300" r:id="rId23"/>
    <p:sldId id="301" r:id="rId24"/>
    <p:sldId id="302" r:id="rId25"/>
    <p:sldId id="339" r:id="rId26"/>
    <p:sldId id="320" r:id="rId27"/>
    <p:sldId id="322" r:id="rId28"/>
    <p:sldId id="325" r:id="rId29"/>
    <p:sldId id="324" r:id="rId30"/>
    <p:sldId id="328" r:id="rId31"/>
    <p:sldId id="330" r:id="rId32"/>
    <p:sldId id="332" r:id="rId33"/>
    <p:sldId id="334" r:id="rId34"/>
    <p:sldId id="347" r:id="rId35"/>
    <p:sldId id="335" r:id="rId36"/>
    <p:sldId id="336" r:id="rId37"/>
    <p:sldId id="337" r:id="rId38"/>
    <p:sldId id="348" r:id="rId39"/>
    <p:sldId id="349" r:id="rId40"/>
    <p:sldId id="350" r:id="rId41"/>
    <p:sldId id="351" r:id="rId42"/>
    <p:sldId id="353" r:id="rId43"/>
    <p:sldId id="352" r:id="rId44"/>
    <p:sldId id="354" r:id="rId45"/>
    <p:sldId id="355" r:id="rId46"/>
    <p:sldId id="357" r:id="rId47"/>
    <p:sldId id="356" r:id="rId48"/>
    <p:sldId id="362" r:id="rId49"/>
    <p:sldId id="363" r:id="rId50"/>
    <p:sldId id="358" r:id="rId51"/>
    <p:sldId id="364" r:id="rId52"/>
    <p:sldId id="366" r:id="rId53"/>
    <p:sldId id="367" r:id="rId54"/>
    <p:sldId id="368" r:id="rId55"/>
    <p:sldId id="369" r:id="rId56"/>
    <p:sldId id="370" r:id="rId57"/>
    <p:sldId id="365" r:id="rId58"/>
    <p:sldId id="371" r:id="rId59"/>
    <p:sldId id="372" r:id="rId60"/>
    <p:sldId id="373" r:id="rId61"/>
    <p:sldId id="374" r:id="rId62"/>
    <p:sldId id="375" r:id="rId63"/>
    <p:sldId id="376" r:id="rId64"/>
    <p:sldId id="378" r:id="rId65"/>
    <p:sldId id="377" r:id="rId66"/>
    <p:sldId id="379" r:id="rId67"/>
    <p:sldId id="380" r:id="rId68"/>
    <p:sldId id="381" r:id="rId69"/>
    <p:sldId id="385" r:id="rId70"/>
    <p:sldId id="382" r:id="rId71"/>
    <p:sldId id="383" r:id="rId72"/>
    <p:sldId id="384" r:id="rId73"/>
    <p:sldId id="386" r:id="rId74"/>
    <p:sldId id="387" r:id="rId75"/>
  </p:sldIdLst>
  <p:sldSz cx="12192000" cy="6858000"/>
  <p:notesSz cx="6858000" cy="9144000"/>
  <p:defaultTextStyle>
    <a:defPPr>
      <a:defRPr lang="en-S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68F7E-460D-42BF-A25E-E2FAFE51D64E}" type="datetimeFigureOut">
              <a:rPr lang="en-SD" smtClean="0"/>
              <a:t>04/10/2021</a:t>
            </a:fld>
            <a:endParaRPr lang="en-S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1826F-E411-47D6-BF91-E86DADEB7C37}" type="slidenum">
              <a:rPr lang="en-SD" smtClean="0"/>
              <a:t>‹#›</a:t>
            </a:fld>
            <a:endParaRPr lang="en-SD"/>
          </a:p>
        </p:txBody>
      </p:sp>
    </p:spTree>
    <p:extLst>
      <p:ext uri="{BB962C8B-B14F-4D97-AF65-F5344CB8AC3E}">
        <p14:creationId xmlns:p14="http://schemas.microsoft.com/office/powerpoint/2010/main" val="1641578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48AA2-D1CF-47F5-85BB-4F40AFB901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D"/>
          </a:p>
        </p:txBody>
      </p:sp>
      <p:sp>
        <p:nvSpPr>
          <p:cNvPr id="3" name="Subtitle 2">
            <a:extLst>
              <a:ext uri="{FF2B5EF4-FFF2-40B4-BE49-F238E27FC236}">
                <a16:creationId xmlns:a16="http://schemas.microsoft.com/office/drawing/2014/main" id="{C9F6715C-FCEA-4B41-BE15-7FE5F458AD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D"/>
          </a:p>
        </p:txBody>
      </p:sp>
      <p:sp>
        <p:nvSpPr>
          <p:cNvPr id="4" name="Date Placeholder 3">
            <a:extLst>
              <a:ext uri="{FF2B5EF4-FFF2-40B4-BE49-F238E27FC236}">
                <a16:creationId xmlns:a16="http://schemas.microsoft.com/office/drawing/2014/main" id="{007BFB19-1F71-4DCB-9AAA-CEF4AFFDC50A}"/>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9F2E969D-C36C-4A81-AE64-0FB4DB86A4C1}"/>
              </a:ext>
            </a:extLst>
          </p:cNvPr>
          <p:cNvSpPr>
            <a:spLocks noGrp="1"/>
          </p:cNvSpPr>
          <p:nvPr>
            <p:ph type="ftr" sz="quarter" idx="11"/>
          </p:nvPr>
        </p:nvSpPr>
        <p:spPr/>
        <p:txBody>
          <a:bodyPr/>
          <a:lstStyle/>
          <a:p>
            <a:endParaRPr lang="en-SD"/>
          </a:p>
        </p:txBody>
      </p:sp>
      <p:sp>
        <p:nvSpPr>
          <p:cNvPr id="6" name="Slide Number Placeholder 5">
            <a:extLst>
              <a:ext uri="{FF2B5EF4-FFF2-40B4-BE49-F238E27FC236}">
                <a16:creationId xmlns:a16="http://schemas.microsoft.com/office/drawing/2014/main" id="{773846BE-24B6-443C-981D-2FB97B9A129D}"/>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313449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67690-65CF-4A72-AF26-E8AA5D93617A}"/>
              </a:ext>
            </a:extLst>
          </p:cNvPr>
          <p:cNvSpPr>
            <a:spLocks noGrp="1"/>
          </p:cNvSpPr>
          <p:nvPr>
            <p:ph type="title"/>
          </p:nvPr>
        </p:nvSpPr>
        <p:spPr/>
        <p:txBody>
          <a:bodyPr/>
          <a:lstStyle/>
          <a:p>
            <a:r>
              <a:rPr lang="en-US"/>
              <a:t>Click to edit Master title style</a:t>
            </a:r>
            <a:endParaRPr lang="en-SD"/>
          </a:p>
        </p:txBody>
      </p:sp>
      <p:sp>
        <p:nvSpPr>
          <p:cNvPr id="3" name="Vertical Text Placeholder 2">
            <a:extLst>
              <a:ext uri="{FF2B5EF4-FFF2-40B4-BE49-F238E27FC236}">
                <a16:creationId xmlns:a16="http://schemas.microsoft.com/office/drawing/2014/main" id="{63F0BE49-E51E-4F8B-9E3B-F960AD32B1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Date Placeholder 3">
            <a:extLst>
              <a:ext uri="{FF2B5EF4-FFF2-40B4-BE49-F238E27FC236}">
                <a16:creationId xmlns:a16="http://schemas.microsoft.com/office/drawing/2014/main" id="{47D43827-CF67-42C2-8786-47398919FC75}"/>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A0DDC86B-A436-47B2-8A64-BEFEA69E067C}"/>
              </a:ext>
            </a:extLst>
          </p:cNvPr>
          <p:cNvSpPr>
            <a:spLocks noGrp="1"/>
          </p:cNvSpPr>
          <p:nvPr>
            <p:ph type="ftr" sz="quarter" idx="11"/>
          </p:nvPr>
        </p:nvSpPr>
        <p:spPr/>
        <p:txBody>
          <a:bodyPr/>
          <a:lstStyle/>
          <a:p>
            <a:endParaRPr lang="en-SD"/>
          </a:p>
        </p:txBody>
      </p:sp>
      <p:sp>
        <p:nvSpPr>
          <p:cNvPr id="6" name="Slide Number Placeholder 5">
            <a:extLst>
              <a:ext uri="{FF2B5EF4-FFF2-40B4-BE49-F238E27FC236}">
                <a16:creationId xmlns:a16="http://schemas.microsoft.com/office/drawing/2014/main" id="{8F607322-DBC6-482A-8325-69D48EE9847C}"/>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181939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DCABE-A247-4C1A-8438-742EEA21532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D"/>
          </a:p>
        </p:txBody>
      </p:sp>
      <p:sp>
        <p:nvSpPr>
          <p:cNvPr id="3" name="Vertical Text Placeholder 2">
            <a:extLst>
              <a:ext uri="{FF2B5EF4-FFF2-40B4-BE49-F238E27FC236}">
                <a16:creationId xmlns:a16="http://schemas.microsoft.com/office/drawing/2014/main" id="{12226AF1-23F8-47EF-B239-1D591E8C966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Date Placeholder 3">
            <a:extLst>
              <a:ext uri="{FF2B5EF4-FFF2-40B4-BE49-F238E27FC236}">
                <a16:creationId xmlns:a16="http://schemas.microsoft.com/office/drawing/2014/main" id="{76EC3DA1-97E3-4B0B-9A90-988194EC8187}"/>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D4985812-2667-4AEF-ADB3-072192A58D05}"/>
              </a:ext>
            </a:extLst>
          </p:cNvPr>
          <p:cNvSpPr>
            <a:spLocks noGrp="1"/>
          </p:cNvSpPr>
          <p:nvPr>
            <p:ph type="ftr" sz="quarter" idx="11"/>
          </p:nvPr>
        </p:nvSpPr>
        <p:spPr/>
        <p:txBody>
          <a:bodyPr/>
          <a:lstStyle/>
          <a:p>
            <a:endParaRPr lang="en-SD"/>
          </a:p>
        </p:txBody>
      </p:sp>
      <p:sp>
        <p:nvSpPr>
          <p:cNvPr id="6" name="Slide Number Placeholder 5">
            <a:extLst>
              <a:ext uri="{FF2B5EF4-FFF2-40B4-BE49-F238E27FC236}">
                <a16:creationId xmlns:a16="http://schemas.microsoft.com/office/drawing/2014/main" id="{F1668878-3112-40FB-A9D4-4947EF6D617E}"/>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779171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5CA6FF65-3A89-4850-BD98-3AB99A5784E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48554-FA27-4048-8C47-A2D50FD5C68C}" type="slidenum">
              <a:rPr lang="en-US" smtClean="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0"/>
            <a:ext cx="12192000" cy="4572001"/>
          </a:xfrm>
          <a:prstGeom prst="rect">
            <a:avLst/>
          </a:prstGeom>
          <a:blipFill dpi="0" rotWithShape="1">
            <a:blip r:embed="rId2">
              <a:duotone>
                <a:schemeClr val="accent1">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8444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3495258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48554-FA27-4048-8C47-A2D50FD5C68C}" type="slidenum">
              <a:rPr lang="en-US" smtClean="0"/>
              <a:t>‹#›</a:t>
            </a:fld>
            <a:endParaRPr lang="en-US" dirty="0"/>
          </a:p>
        </p:txBody>
      </p: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blipFill dpi="0" rotWithShape="1">
            <a:blip r:embed="rId2">
              <a:duotone>
                <a:schemeClr val="accent3">
                  <a:shade val="45000"/>
                  <a:satMod val="135000"/>
                </a:schemeClr>
                <a:prstClr val="white"/>
              </a:duotone>
            </a:blip>
            <a:srcRect/>
            <a:tile tx="-133350" ty="-635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52061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39114692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1132289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4288055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2283831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1479268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DA73F-415D-4B3B-BF16-77AAFD0033F7}"/>
              </a:ext>
            </a:extLst>
          </p:cNvPr>
          <p:cNvSpPr>
            <a:spLocks noGrp="1"/>
          </p:cNvSpPr>
          <p:nvPr>
            <p:ph type="title"/>
          </p:nvPr>
        </p:nvSpPr>
        <p:spPr/>
        <p:txBody>
          <a:bodyPr/>
          <a:lstStyle/>
          <a:p>
            <a:r>
              <a:rPr lang="en-US"/>
              <a:t>Click to edit Master title style</a:t>
            </a:r>
            <a:endParaRPr lang="en-SD"/>
          </a:p>
        </p:txBody>
      </p:sp>
      <p:sp>
        <p:nvSpPr>
          <p:cNvPr id="3" name="Content Placeholder 2">
            <a:extLst>
              <a:ext uri="{FF2B5EF4-FFF2-40B4-BE49-F238E27FC236}">
                <a16:creationId xmlns:a16="http://schemas.microsoft.com/office/drawing/2014/main" id="{0D716295-BA52-406D-BD99-9FD1E17ED0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Date Placeholder 3">
            <a:extLst>
              <a:ext uri="{FF2B5EF4-FFF2-40B4-BE49-F238E27FC236}">
                <a16:creationId xmlns:a16="http://schemas.microsoft.com/office/drawing/2014/main" id="{B76D8C05-AE37-4FB5-A61E-D794F6338EAA}"/>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FF593668-A972-4F7B-91AD-8D2D9C1A1E05}"/>
              </a:ext>
            </a:extLst>
          </p:cNvPr>
          <p:cNvSpPr>
            <a:spLocks noGrp="1"/>
          </p:cNvSpPr>
          <p:nvPr>
            <p:ph type="ftr" sz="quarter" idx="11"/>
          </p:nvPr>
        </p:nvSpPr>
        <p:spPr/>
        <p:txBody>
          <a:bodyPr/>
          <a:lstStyle/>
          <a:p>
            <a:endParaRPr lang="en-SD"/>
          </a:p>
        </p:txBody>
      </p:sp>
      <p:sp>
        <p:nvSpPr>
          <p:cNvPr id="6" name="Slide Number Placeholder 5">
            <a:extLst>
              <a:ext uri="{FF2B5EF4-FFF2-40B4-BE49-F238E27FC236}">
                <a16:creationId xmlns:a16="http://schemas.microsoft.com/office/drawing/2014/main" id="{030E1155-ED9D-45E5-8D44-81BBB31C2B4F}"/>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2105897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748554-FA27-4048-8C47-A2D50FD5C68C}"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08709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48554-FA27-4048-8C47-A2D50FD5C68C}" type="slidenum">
              <a:rPr lang="en-US" smtClean="0"/>
              <a:t>‹#›</a:t>
            </a:fld>
            <a:endParaRPr lang="en-US" dirty="0"/>
          </a:p>
        </p:txBody>
      </p:sp>
    </p:spTree>
    <p:extLst>
      <p:ext uri="{BB962C8B-B14F-4D97-AF65-F5344CB8AC3E}">
        <p14:creationId xmlns:p14="http://schemas.microsoft.com/office/powerpoint/2010/main" val="528322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A6FF65-3A89-4850-BD98-3AB99A5784E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0748554-FA27-4048-8C47-A2D50FD5C68C}"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922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6F95-39ED-4FCA-9D83-B030101760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D"/>
          </a:p>
        </p:txBody>
      </p:sp>
      <p:sp>
        <p:nvSpPr>
          <p:cNvPr id="3" name="Text Placeholder 2">
            <a:extLst>
              <a:ext uri="{FF2B5EF4-FFF2-40B4-BE49-F238E27FC236}">
                <a16:creationId xmlns:a16="http://schemas.microsoft.com/office/drawing/2014/main" id="{38D8132F-FF40-44E7-AAF7-1FF0D96378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DF9E76-932B-40C2-808D-2A6791B6EDDB}"/>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AC834D82-9425-4A7D-AAC6-941BED69CF89}"/>
              </a:ext>
            </a:extLst>
          </p:cNvPr>
          <p:cNvSpPr>
            <a:spLocks noGrp="1"/>
          </p:cNvSpPr>
          <p:nvPr>
            <p:ph type="ftr" sz="quarter" idx="11"/>
          </p:nvPr>
        </p:nvSpPr>
        <p:spPr/>
        <p:txBody>
          <a:bodyPr/>
          <a:lstStyle/>
          <a:p>
            <a:endParaRPr lang="en-SD"/>
          </a:p>
        </p:txBody>
      </p:sp>
      <p:sp>
        <p:nvSpPr>
          <p:cNvPr id="6" name="Slide Number Placeholder 5">
            <a:extLst>
              <a:ext uri="{FF2B5EF4-FFF2-40B4-BE49-F238E27FC236}">
                <a16:creationId xmlns:a16="http://schemas.microsoft.com/office/drawing/2014/main" id="{83E9DA6A-4C9C-4138-A7A1-23CD9D66CB1D}"/>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34892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F00A-2DDB-49AA-A92C-7EFBBA146B3C}"/>
              </a:ext>
            </a:extLst>
          </p:cNvPr>
          <p:cNvSpPr>
            <a:spLocks noGrp="1"/>
          </p:cNvSpPr>
          <p:nvPr>
            <p:ph type="title"/>
          </p:nvPr>
        </p:nvSpPr>
        <p:spPr/>
        <p:txBody>
          <a:bodyPr/>
          <a:lstStyle/>
          <a:p>
            <a:r>
              <a:rPr lang="en-US"/>
              <a:t>Click to edit Master title style</a:t>
            </a:r>
            <a:endParaRPr lang="en-SD"/>
          </a:p>
        </p:txBody>
      </p:sp>
      <p:sp>
        <p:nvSpPr>
          <p:cNvPr id="3" name="Content Placeholder 2">
            <a:extLst>
              <a:ext uri="{FF2B5EF4-FFF2-40B4-BE49-F238E27FC236}">
                <a16:creationId xmlns:a16="http://schemas.microsoft.com/office/drawing/2014/main" id="{32835693-5534-4AB3-B552-3419CE2AA4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Content Placeholder 3">
            <a:extLst>
              <a:ext uri="{FF2B5EF4-FFF2-40B4-BE49-F238E27FC236}">
                <a16:creationId xmlns:a16="http://schemas.microsoft.com/office/drawing/2014/main" id="{54A7A6CF-973F-47D8-8D58-3CAC18521F0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5" name="Date Placeholder 4">
            <a:extLst>
              <a:ext uri="{FF2B5EF4-FFF2-40B4-BE49-F238E27FC236}">
                <a16:creationId xmlns:a16="http://schemas.microsoft.com/office/drawing/2014/main" id="{3B92D921-FEA2-47E4-ADA2-87953644EF25}"/>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6" name="Footer Placeholder 5">
            <a:extLst>
              <a:ext uri="{FF2B5EF4-FFF2-40B4-BE49-F238E27FC236}">
                <a16:creationId xmlns:a16="http://schemas.microsoft.com/office/drawing/2014/main" id="{8A122289-E1E4-40D7-8B33-33CBBA321528}"/>
              </a:ext>
            </a:extLst>
          </p:cNvPr>
          <p:cNvSpPr>
            <a:spLocks noGrp="1"/>
          </p:cNvSpPr>
          <p:nvPr>
            <p:ph type="ftr" sz="quarter" idx="11"/>
          </p:nvPr>
        </p:nvSpPr>
        <p:spPr/>
        <p:txBody>
          <a:bodyPr/>
          <a:lstStyle/>
          <a:p>
            <a:endParaRPr lang="en-SD"/>
          </a:p>
        </p:txBody>
      </p:sp>
      <p:sp>
        <p:nvSpPr>
          <p:cNvPr id="7" name="Slide Number Placeholder 6">
            <a:extLst>
              <a:ext uri="{FF2B5EF4-FFF2-40B4-BE49-F238E27FC236}">
                <a16:creationId xmlns:a16="http://schemas.microsoft.com/office/drawing/2014/main" id="{490234D1-60CC-49BF-936F-C948CFD59473}"/>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691146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28355-E6CB-436B-9A63-44E8026258E8}"/>
              </a:ext>
            </a:extLst>
          </p:cNvPr>
          <p:cNvSpPr>
            <a:spLocks noGrp="1"/>
          </p:cNvSpPr>
          <p:nvPr>
            <p:ph type="title"/>
          </p:nvPr>
        </p:nvSpPr>
        <p:spPr>
          <a:xfrm>
            <a:off x="839788" y="365125"/>
            <a:ext cx="10515600" cy="1325563"/>
          </a:xfrm>
        </p:spPr>
        <p:txBody>
          <a:bodyPr/>
          <a:lstStyle/>
          <a:p>
            <a:r>
              <a:rPr lang="en-US"/>
              <a:t>Click to edit Master title style</a:t>
            </a:r>
            <a:endParaRPr lang="en-SD"/>
          </a:p>
        </p:txBody>
      </p:sp>
      <p:sp>
        <p:nvSpPr>
          <p:cNvPr id="3" name="Text Placeholder 2">
            <a:extLst>
              <a:ext uri="{FF2B5EF4-FFF2-40B4-BE49-F238E27FC236}">
                <a16:creationId xmlns:a16="http://schemas.microsoft.com/office/drawing/2014/main" id="{0E56B621-042A-4531-92C5-3B5413C432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CD00B4-CFDF-4125-9B42-58736402FF5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5" name="Text Placeholder 4">
            <a:extLst>
              <a:ext uri="{FF2B5EF4-FFF2-40B4-BE49-F238E27FC236}">
                <a16:creationId xmlns:a16="http://schemas.microsoft.com/office/drawing/2014/main" id="{F992D039-8CBB-488C-BBB7-06AD852C0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553AB8-81E1-4C1B-A502-5713C2EF34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7" name="Date Placeholder 6">
            <a:extLst>
              <a:ext uri="{FF2B5EF4-FFF2-40B4-BE49-F238E27FC236}">
                <a16:creationId xmlns:a16="http://schemas.microsoft.com/office/drawing/2014/main" id="{30C071DB-9D37-4333-99BA-3B8083F125E5}"/>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8" name="Footer Placeholder 7">
            <a:extLst>
              <a:ext uri="{FF2B5EF4-FFF2-40B4-BE49-F238E27FC236}">
                <a16:creationId xmlns:a16="http://schemas.microsoft.com/office/drawing/2014/main" id="{D72C3E76-1422-4D09-A647-E279AC91B048}"/>
              </a:ext>
            </a:extLst>
          </p:cNvPr>
          <p:cNvSpPr>
            <a:spLocks noGrp="1"/>
          </p:cNvSpPr>
          <p:nvPr>
            <p:ph type="ftr" sz="quarter" idx="11"/>
          </p:nvPr>
        </p:nvSpPr>
        <p:spPr/>
        <p:txBody>
          <a:bodyPr/>
          <a:lstStyle/>
          <a:p>
            <a:endParaRPr lang="en-SD"/>
          </a:p>
        </p:txBody>
      </p:sp>
      <p:sp>
        <p:nvSpPr>
          <p:cNvPr id="9" name="Slide Number Placeholder 8">
            <a:extLst>
              <a:ext uri="{FF2B5EF4-FFF2-40B4-BE49-F238E27FC236}">
                <a16:creationId xmlns:a16="http://schemas.microsoft.com/office/drawing/2014/main" id="{AEB1940A-A5BC-40E3-B3B5-5539987968E7}"/>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636462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608BC-1E56-48FA-8119-090B26BD2564}"/>
              </a:ext>
            </a:extLst>
          </p:cNvPr>
          <p:cNvSpPr>
            <a:spLocks noGrp="1"/>
          </p:cNvSpPr>
          <p:nvPr>
            <p:ph type="title"/>
          </p:nvPr>
        </p:nvSpPr>
        <p:spPr/>
        <p:txBody>
          <a:bodyPr/>
          <a:lstStyle/>
          <a:p>
            <a:r>
              <a:rPr lang="en-US"/>
              <a:t>Click to edit Master title style</a:t>
            </a:r>
            <a:endParaRPr lang="en-SD"/>
          </a:p>
        </p:txBody>
      </p:sp>
      <p:sp>
        <p:nvSpPr>
          <p:cNvPr id="3" name="Date Placeholder 2">
            <a:extLst>
              <a:ext uri="{FF2B5EF4-FFF2-40B4-BE49-F238E27FC236}">
                <a16:creationId xmlns:a16="http://schemas.microsoft.com/office/drawing/2014/main" id="{FD18982D-E57E-42F9-BC3A-952C055C6053}"/>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4" name="Footer Placeholder 3">
            <a:extLst>
              <a:ext uri="{FF2B5EF4-FFF2-40B4-BE49-F238E27FC236}">
                <a16:creationId xmlns:a16="http://schemas.microsoft.com/office/drawing/2014/main" id="{9ED89E1F-7A84-4DC5-8A40-EE7A31A8FD24}"/>
              </a:ext>
            </a:extLst>
          </p:cNvPr>
          <p:cNvSpPr>
            <a:spLocks noGrp="1"/>
          </p:cNvSpPr>
          <p:nvPr>
            <p:ph type="ftr" sz="quarter" idx="11"/>
          </p:nvPr>
        </p:nvSpPr>
        <p:spPr/>
        <p:txBody>
          <a:bodyPr/>
          <a:lstStyle/>
          <a:p>
            <a:endParaRPr lang="en-SD"/>
          </a:p>
        </p:txBody>
      </p:sp>
      <p:sp>
        <p:nvSpPr>
          <p:cNvPr id="5" name="Slide Number Placeholder 4">
            <a:extLst>
              <a:ext uri="{FF2B5EF4-FFF2-40B4-BE49-F238E27FC236}">
                <a16:creationId xmlns:a16="http://schemas.microsoft.com/office/drawing/2014/main" id="{6728EDBA-CDBA-4A96-9856-5EE73DAF0F7D}"/>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4225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60964D-76D3-44A8-8D29-E69632AF09C1}"/>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3" name="Footer Placeholder 2">
            <a:extLst>
              <a:ext uri="{FF2B5EF4-FFF2-40B4-BE49-F238E27FC236}">
                <a16:creationId xmlns:a16="http://schemas.microsoft.com/office/drawing/2014/main" id="{7F051799-9418-417E-AEDB-8F365EECCB12}"/>
              </a:ext>
            </a:extLst>
          </p:cNvPr>
          <p:cNvSpPr>
            <a:spLocks noGrp="1"/>
          </p:cNvSpPr>
          <p:nvPr>
            <p:ph type="ftr" sz="quarter" idx="11"/>
          </p:nvPr>
        </p:nvSpPr>
        <p:spPr/>
        <p:txBody>
          <a:bodyPr/>
          <a:lstStyle/>
          <a:p>
            <a:endParaRPr lang="en-SD"/>
          </a:p>
        </p:txBody>
      </p:sp>
      <p:sp>
        <p:nvSpPr>
          <p:cNvPr id="4" name="Slide Number Placeholder 3">
            <a:extLst>
              <a:ext uri="{FF2B5EF4-FFF2-40B4-BE49-F238E27FC236}">
                <a16:creationId xmlns:a16="http://schemas.microsoft.com/office/drawing/2014/main" id="{C707DF37-D2B3-490A-AC08-4F3ADC07E52F}"/>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4123885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8B64-9DF5-43D7-A01B-05CD256CAE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D"/>
          </a:p>
        </p:txBody>
      </p:sp>
      <p:sp>
        <p:nvSpPr>
          <p:cNvPr id="3" name="Content Placeholder 2">
            <a:extLst>
              <a:ext uri="{FF2B5EF4-FFF2-40B4-BE49-F238E27FC236}">
                <a16:creationId xmlns:a16="http://schemas.microsoft.com/office/drawing/2014/main" id="{09C650DF-955F-443E-8128-2D45F92E1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Text Placeholder 3">
            <a:extLst>
              <a:ext uri="{FF2B5EF4-FFF2-40B4-BE49-F238E27FC236}">
                <a16:creationId xmlns:a16="http://schemas.microsoft.com/office/drawing/2014/main" id="{E70F0851-2099-4542-A82E-33F7F6803C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5196A3-7822-47D1-961D-7FD19ADD9BFE}"/>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6" name="Footer Placeholder 5">
            <a:extLst>
              <a:ext uri="{FF2B5EF4-FFF2-40B4-BE49-F238E27FC236}">
                <a16:creationId xmlns:a16="http://schemas.microsoft.com/office/drawing/2014/main" id="{130A684C-7FCB-4E6E-A31E-14ECBC0EF6B6}"/>
              </a:ext>
            </a:extLst>
          </p:cNvPr>
          <p:cNvSpPr>
            <a:spLocks noGrp="1"/>
          </p:cNvSpPr>
          <p:nvPr>
            <p:ph type="ftr" sz="quarter" idx="11"/>
          </p:nvPr>
        </p:nvSpPr>
        <p:spPr/>
        <p:txBody>
          <a:bodyPr/>
          <a:lstStyle/>
          <a:p>
            <a:endParaRPr lang="en-SD"/>
          </a:p>
        </p:txBody>
      </p:sp>
      <p:sp>
        <p:nvSpPr>
          <p:cNvPr id="7" name="Slide Number Placeholder 6">
            <a:extLst>
              <a:ext uri="{FF2B5EF4-FFF2-40B4-BE49-F238E27FC236}">
                <a16:creationId xmlns:a16="http://schemas.microsoft.com/office/drawing/2014/main" id="{902E7173-EBE4-4524-84E9-64431CA5E060}"/>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113250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50D0C-3E5A-4314-B67C-2499E83946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D"/>
          </a:p>
        </p:txBody>
      </p:sp>
      <p:sp>
        <p:nvSpPr>
          <p:cNvPr id="3" name="Picture Placeholder 2">
            <a:extLst>
              <a:ext uri="{FF2B5EF4-FFF2-40B4-BE49-F238E27FC236}">
                <a16:creationId xmlns:a16="http://schemas.microsoft.com/office/drawing/2014/main" id="{5C0A25BF-A50F-4B17-B455-F85954CC13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D"/>
          </a:p>
        </p:txBody>
      </p:sp>
      <p:sp>
        <p:nvSpPr>
          <p:cNvPr id="4" name="Text Placeholder 3">
            <a:extLst>
              <a:ext uri="{FF2B5EF4-FFF2-40B4-BE49-F238E27FC236}">
                <a16:creationId xmlns:a16="http://schemas.microsoft.com/office/drawing/2014/main" id="{6633DABD-D021-44F5-9A6C-47C4029D5F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CF35E9-12DD-4F89-B34C-5FE7BA4D01E5}"/>
              </a:ext>
            </a:extLst>
          </p:cNvPr>
          <p:cNvSpPr>
            <a:spLocks noGrp="1"/>
          </p:cNvSpPr>
          <p:nvPr>
            <p:ph type="dt" sz="half" idx="10"/>
          </p:nvPr>
        </p:nvSpPr>
        <p:spPr/>
        <p:txBody>
          <a:bodyPr/>
          <a:lstStyle/>
          <a:p>
            <a:fld id="{911EF9AC-1D8C-497A-A2DD-663F4593E127}" type="datetimeFigureOut">
              <a:rPr lang="en-SD" smtClean="0"/>
              <a:t>04/10/2021</a:t>
            </a:fld>
            <a:endParaRPr lang="en-SD"/>
          </a:p>
        </p:txBody>
      </p:sp>
      <p:sp>
        <p:nvSpPr>
          <p:cNvPr id="6" name="Footer Placeholder 5">
            <a:extLst>
              <a:ext uri="{FF2B5EF4-FFF2-40B4-BE49-F238E27FC236}">
                <a16:creationId xmlns:a16="http://schemas.microsoft.com/office/drawing/2014/main" id="{8290BF43-8FBA-4155-81EC-B97C34C82965}"/>
              </a:ext>
            </a:extLst>
          </p:cNvPr>
          <p:cNvSpPr>
            <a:spLocks noGrp="1"/>
          </p:cNvSpPr>
          <p:nvPr>
            <p:ph type="ftr" sz="quarter" idx="11"/>
          </p:nvPr>
        </p:nvSpPr>
        <p:spPr/>
        <p:txBody>
          <a:bodyPr/>
          <a:lstStyle/>
          <a:p>
            <a:endParaRPr lang="en-SD"/>
          </a:p>
        </p:txBody>
      </p:sp>
      <p:sp>
        <p:nvSpPr>
          <p:cNvPr id="7" name="Slide Number Placeholder 6">
            <a:extLst>
              <a:ext uri="{FF2B5EF4-FFF2-40B4-BE49-F238E27FC236}">
                <a16:creationId xmlns:a16="http://schemas.microsoft.com/office/drawing/2014/main" id="{52ED941B-EA0E-49E8-8F24-8C6E8FEE0752}"/>
              </a:ext>
            </a:extLst>
          </p:cNvPr>
          <p:cNvSpPr>
            <a:spLocks noGrp="1"/>
          </p:cNvSpPr>
          <p:nvPr>
            <p:ph type="sldNum" sz="quarter" idx="12"/>
          </p:nvPr>
        </p:nvSpPr>
        <p:spPr/>
        <p:txBody>
          <a:bodyPr/>
          <a:lstStyle/>
          <a:p>
            <a:fld id="{D35B8010-9932-492A-9344-00E44426BC26}" type="slidenum">
              <a:rPr lang="en-SD" smtClean="0"/>
              <a:t>‹#›</a:t>
            </a:fld>
            <a:endParaRPr lang="en-SD"/>
          </a:p>
        </p:txBody>
      </p:sp>
    </p:spTree>
    <p:extLst>
      <p:ext uri="{BB962C8B-B14F-4D97-AF65-F5344CB8AC3E}">
        <p14:creationId xmlns:p14="http://schemas.microsoft.com/office/powerpoint/2010/main" val="20236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E0D24-614C-4D69-BE65-E4BB510690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D"/>
          </a:p>
        </p:txBody>
      </p:sp>
      <p:sp>
        <p:nvSpPr>
          <p:cNvPr id="3" name="Text Placeholder 2">
            <a:extLst>
              <a:ext uri="{FF2B5EF4-FFF2-40B4-BE49-F238E27FC236}">
                <a16:creationId xmlns:a16="http://schemas.microsoft.com/office/drawing/2014/main" id="{4D2F7365-F5B9-4221-B970-A5F873CF1A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D"/>
          </a:p>
        </p:txBody>
      </p:sp>
      <p:sp>
        <p:nvSpPr>
          <p:cNvPr id="4" name="Date Placeholder 3">
            <a:extLst>
              <a:ext uri="{FF2B5EF4-FFF2-40B4-BE49-F238E27FC236}">
                <a16:creationId xmlns:a16="http://schemas.microsoft.com/office/drawing/2014/main" id="{522A2B5F-0BB2-4E8E-AFE1-C2C59CEECF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1EF9AC-1D8C-497A-A2DD-663F4593E127}" type="datetimeFigureOut">
              <a:rPr lang="en-SD" smtClean="0"/>
              <a:t>04/10/2021</a:t>
            </a:fld>
            <a:endParaRPr lang="en-SD"/>
          </a:p>
        </p:txBody>
      </p:sp>
      <p:sp>
        <p:nvSpPr>
          <p:cNvPr id="5" name="Footer Placeholder 4">
            <a:extLst>
              <a:ext uri="{FF2B5EF4-FFF2-40B4-BE49-F238E27FC236}">
                <a16:creationId xmlns:a16="http://schemas.microsoft.com/office/drawing/2014/main" id="{D4BFB453-6AB7-486E-9E2A-D2ABA6B15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D"/>
          </a:p>
        </p:txBody>
      </p:sp>
      <p:sp>
        <p:nvSpPr>
          <p:cNvPr id="6" name="Slide Number Placeholder 5">
            <a:extLst>
              <a:ext uri="{FF2B5EF4-FFF2-40B4-BE49-F238E27FC236}">
                <a16:creationId xmlns:a16="http://schemas.microsoft.com/office/drawing/2014/main" id="{9E3C07E5-BEB6-4745-AAA3-A3A408FA13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B8010-9932-492A-9344-00E44426BC26}" type="slidenum">
              <a:rPr lang="en-SD" smtClean="0"/>
              <a:t>‹#›</a:t>
            </a:fld>
            <a:endParaRPr lang="en-SD"/>
          </a:p>
        </p:txBody>
      </p:sp>
    </p:spTree>
    <p:extLst>
      <p:ext uri="{BB962C8B-B14F-4D97-AF65-F5344CB8AC3E}">
        <p14:creationId xmlns:p14="http://schemas.microsoft.com/office/powerpoint/2010/main" val="2121667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CA6FF65-3A89-4850-BD98-3AB99A5784EA}" type="datetimeFigureOut">
              <a:rPr lang="en-US" smtClean="0"/>
              <a:t>10/4/2021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0748554-FA27-4048-8C47-A2D50FD5C68C}" type="slidenum">
              <a:rPr lang="en-US" smtClean="0"/>
              <a:t>‹#›</a:t>
            </a:fld>
            <a:endParaRPr lang="en-US" dirty="0"/>
          </a:p>
        </p:txBody>
      </p:sp>
      <p:cxnSp>
        <p:nvCxnSpPr>
          <p:cNvPr id="8" name="Straight Connector 7"/>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1104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ypes of Communication | Communication activities, Types of communication  skills, Interpersonal communication">
            <a:extLst>
              <a:ext uri="{FF2B5EF4-FFF2-40B4-BE49-F238E27FC236}">
                <a16:creationId xmlns:a16="http://schemas.microsoft.com/office/drawing/2014/main" id="{9B2A5667-72FB-4220-9293-8822B4A1A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
            <a:ext cx="6918035" cy="68579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3EC76E-D2AC-4FD1-B96A-A94149434D4E}"/>
              </a:ext>
            </a:extLst>
          </p:cNvPr>
          <p:cNvSpPr txBox="1"/>
          <p:nvPr/>
        </p:nvSpPr>
        <p:spPr>
          <a:xfrm>
            <a:off x="6918037" y="3047998"/>
            <a:ext cx="5273962" cy="1323439"/>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TYPES OF COMMUNICATION</a:t>
            </a:r>
            <a:endParaRPr lang="en-SD" sz="40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EC2109F-72CC-47C8-9EB5-146AEAA48CFB}"/>
              </a:ext>
            </a:extLst>
          </p:cNvPr>
          <p:cNvSpPr txBox="1"/>
          <p:nvPr/>
        </p:nvSpPr>
        <p:spPr>
          <a:xfrm>
            <a:off x="8303492" y="628071"/>
            <a:ext cx="2074286" cy="646331"/>
          </a:xfrm>
          <a:prstGeom prst="rect">
            <a:avLst/>
          </a:prstGeom>
          <a:noFill/>
        </p:spPr>
        <p:txBody>
          <a:bodyPr wrap="none" rtlCol="0">
            <a:spAutoFit/>
          </a:bodyPr>
          <a:lstStyle/>
          <a:p>
            <a:pPr algn="just"/>
            <a:r>
              <a:rPr lang="en-US" sz="3600" b="1" dirty="0">
                <a:latin typeface="Times New Roman" panose="02020603050405020304" pitchFamily="18" charset="0"/>
                <a:cs typeface="Times New Roman" panose="02020603050405020304" pitchFamily="18" charset="0"/>
              </a:rPr>
              <a:t>UNIT - II</a:t>
            </a:r>
            <a:endParaRPr lang="en-SD"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0799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DFFF30-6081-483B-A659-0A87514E60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1ADF8AB6-B367-4DB8-8CC9-D1B3D47CDAA5}"/>
              </a:ext>
            </a:extLst>
          </p:cNvPr>
          <p:cNvSpPr txBox="1"/>
          <p:nvPr/>
        </p:nvSpPr>
        <p:spPr>
          <a:xfrm>
            <a:off x="5162845" y="354448"/>
            <a:ext cx="2005677"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MERITS</a:t>
            </a:r>
            <a:endParaRPr lang="en-SD" sz="3600" b="1" u="sng"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24EB3775-B3CA-4F11-8290-096C081B406E}"/>
              </a:ext>
            </a:extLst>
          </p:cNvPr>
          <p:cNvSpPr txBox="1"/>
          <p:nvPr/>
        </p:nvSpPr>
        <p:spPr>
          <a:xfrm>
            <a:off x="258618" y="1607129"/>
            <a:ext cx="11637818" cy="5262979"/>
          </a:xfrm>
          <a:prstGeom prst="rect">
            <a:avLst/>
          </a:prstGeom>
          <a:noFill/>
        </p:spPr>
        <p:txBody>
          <a:bodyPr wrap="square" rtlCol="0">
            <a:spAutoFit/>
          </a:bodyPr>
          <a:lstStyle/>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More personal and informal.</a:t>
            </a: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Makes immediate impact.</a:t>
            </a: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Provides opportunity for interaction and feedback.</a:t>
            </a: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is fastest and less expensive.</a:t>
            </a: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4723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0559D7-23D7-4FFD-8173-DF1985189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D018FF01-C2EC-4309-B255-F775E887A924}"/>
              </a:ext>
            </a:extLst>
          </p:cNvPr>
          <p:cNvSpPr txBox="1"/>
          <p:nvPr/>
        </p:nvSpPr>
        <p:spPr>
          <a:xfrm>
            <a:off x="4137892" y="323276"/>
            <a:ext cx="2919389"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DEMERITS</a:t>
            </a:r>
            <a:endParaRPr lang="en-SD" sz="4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C53556-5484-4B76-A0DB-F6168781CC7C}"/>
              </a:ext>
            </a:extLst>
          </p:cNvPr>
          <p:cNvSpPr txBox="1"/>
          <p:nvPr/>
        </p:nvSpPr>
        <p:spPr>
          <a:xfrm>
            <a:off x="240137" y="1431636"/>
            <a:ext cx="11684007" cy="6986528"/>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It can be quickly forgotten.</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A word once uttered can not be taken back .</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There is no legal evidence of oral communication .</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Impact may be short lived.</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Very difficult to be conscious of our body language. </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346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F616BF-E2C9-48B7-ABF5-76F1ED55C5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D26778C5-8C4A-4F08-BE24-420DFFEE8CC0}"/>
              </a:ext>
            </a:extLst>
          </p:cNvPr>
          <p:cNvSpPr txBox="1"/>
          <p:nvPr/>
        </p:nvSpPr>
        <p:spPr>
          <a:xfrm>
            <a:off x="2364505" y="304804"/>
            <a:ext cx="8370881"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NON VERBAL COMMUNICATION</a:t>
            </a:r>
            <a:endParaRPr lang="en-SD" sz="40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BF660B0-D1FD-49C4-ABA9-1C13E804547C}"/>
              </a:ext>
            </a:extLst>
          </p:cNvPr>
          <p:cNvPicPr>
            <a:picLocks noChangeAspect="1"/>
          </p:cNvPicPr>
          <p:nvPr/>
        </p:nvPicPr>
        <p:blipFill>
          <a:blip r:embed="rId3"/>
          <a:stretch>
            <a:fillRect/>
          </a:stretch>
        </p:blipFill>
        <p:spPr>
          <a:xfrm>
            <a:off x="6095999" y="1317492"/>
            <a:ext cx="5865091" cy="5235703"/>
          </a:xfrm>
          <a:prstGeom prst="rect">
            <a:avLst/>
          </a:prstGeom>
        </p:spPr>
      </p:pic>
      <p:sp>
        <p:nvSpPr>
          <p:cNvPr id="6" name="TextBox 5">
            <a:extLst>
              <a:ext uri="{FF2B5EF4-FFF2-40B4-BE49-F238E27FC236}">
                <a16:creationId xmlns:a16="http://schemas.microsoft.com/office/drawing/2014/main" id="{38BC5C0E-3B6B-4D87-B242-FE08CD38B2E3}"/>
              </a:ext>
            </a:extLst>
          </p:cNvPr>
          <p:cNvSpPr txBox="1"/>
          <p:nvPr/>
        </p:nvSpPr>
        <p:spPr>
          <a:xfrm>
            <a:off x="230911" y="2475346"/>
            <a:ext cx="5865088"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Non verbal communication includes all the unwritten and unspoken words or messages both intentional and unintentional. </a:t>
            </a:r>
            <a:endParaRPr lang="en-S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90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561D97-D89C-4E41-B900-6C1B9F4E4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5" name="TextBox 4">
            <a:extLst>
              <a:ext uri="{FF2B5EF4-FFF2-40B4-BE49-F238E27FC236}">
                <a16:creationId xmlns:a16="http://schemas.microsoft.com/office/drawing/2014/main" id="{4A43EAED-AA54-4CE9-8F33-C0604A6DDA51}"/>
              </a:ext>
            </a:extLst>
          </p:cNvPr>
          <p:cNvSpPr txBox="1"/>
          <p:nvPr/>
        </p:nvSpPr>
        <p:spPr>
          <a:xfrm>
            <a:off x="1477817" y="360219"/>
            <a:ext cx="10076605"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FORMS OF NON VERBAL COMMUNICATION</a:t>
            </a:r>
            <a:endParaRPr lang="en-SD" sz="36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6FCBE8F-A75B-4C72-BE9A-B5D97B086F28}"/>
              </a:ext>
            </a:extLst>
          </p:cNvPr>
          <p:cNvSpPr txBox="1"/>
          <p:nvPr/>
        </p:nvSpPr>
        <p:spPr>
          <a:xfrm>
            <a:off x="258618" y="1865744"/>
            <a:ext cx="11674764" cy="6186309"/>
          </a:xfrm>
          <a:prstGeom prst="rect">
            <a:avLst/>
          </a:prstGeom>
          <a:noFill/>
        </p:spPr>
        <p:txBody>
          <a:bodyPr wrap="square" rtlCol="0">
            <a:spAutoFit/>
          </a:bodyPr>
          <a:lstStyle/>
          <a:p>
            <a:pPr marL="285750"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Facial expression.</a:t>
            </a:r>
          </a:p>
          <a:p>
            <a:pPr marL="285750"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Body movement.</a:t>
            </a:r>
          </a:p>
          <a:p>
            <a:pPr marL="285750"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Gestures.</a:t>
            </a:r>
          </a:p>
          <a:p>
            <a:pPr marL="285750"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Eye contact.</a:t>
            </a:r>
          </a:p>
          <a:p>
            <a:pPr marL="285750" indent="-285750">
              <a:buFont typeface="Arial" panose="020B0604020202020204" pitchFamily="34" charset="0"/>
              <a:buChar char="•"/>
            </a:pPr>
            <a:r>
              <a:rPr lang="en-US" sz="4400" dirty="0">
                <a:latin typeface="Times New Roman" panose="02020603050405020304" pitchFamily="18" charset="0"/>
                <a:cs typeface="Times New Roman" panose="02020603050405020304" pitchFamily="18" charset="0"/>
              </a:rPr>
              <a:t>Touch.</a:t>
            </a:r>
          </a:p>
          <a:p>
            <a:pPr marL="285750" indent="-28575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4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SD"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8907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DD7BAE-FB79-40A5-981A-842B82B0F2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891"/>
            <a:ext cx="12191999" cy="6931891"/>
          </a:xfrm>
          <a:prstGeom prst="rect">
            <a:avLst/>
          </a:prstGeom>
        </p:spPr>
      </p:pic>
      <p:sp>
        <p:nvSpPr>
          <p:cNvPr id="6" name="TextBox 5">
            <a:extLst>
              <a:ext uri="{FF2B5EF4-FFF2-40B4-BE49-F238E27FC236}">
                <a16:creationId xmlns:a16="http://schemas.microsoft.com/office/drawing/2014/main" id="{F5E3C49C-CCC2-40CB-A92E-37F3FA9951AB}"/>
              </a:ext>
            </a:extLst>
          </p:cNvPr>
          <p:cNvSpPr txBox="1"/>
          <p:nvPr/>
        </p:nvSpPr>
        <p:spPr>
          <a:xfrm>
            <a:off x="4729036" y="267856"/>
            <a:ext cx="3153236" cy="769441"/>
          </a:xfrm>
          <a:prstGeom prst="rect">
            <a:avLst/>
          </a:prstGeom>
          <a:noFill/>
        </p:spPr>
        <p:txBody>
          <a:bodyPr wrap="none" rtlCol="0">
            <a:spAutoFit/>
          </a:bodyPr>
          <a:lstStyle/>
          <a:p>
            <a:r>
              <a:rPr lang="en-US" sz="4400" b="1" u="sng" dirty="0">
                <a:latin typeface="Times New Roman" panose="02020603050405020304" pitchFamily="18" charset="0"/>
                <a:cs typeface="Times New Roman" panose="02020603050405020304" pitchFamily="18" charset="0"/>
              </a:rPr>
              <a:t>FEATURES</a:t>
            </a:r>
            <a:endParaRPr lang="en-SD" sz="4400" b="1" u="sng"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343D0DFF-07A8-4E3A-882E-C197434942AE}"/>
              </a:ext>
            </a:extLst>
          </p:cNvPr>
          <p:cNvSpPr txBox="1"/>
          <p:nvPr/>
        </p:nvSpPr>
        <p:spPr>
          <a:xfrm>
            <a:off x="230910" y="1653309"/>
            <a:ext cx="11702472" cy="4893647"/>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Nonverbal communication may be intentional or unintentional, since often when people communicate nonverbally, they are unaware of it.</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Nonverbal communication is primary, because it takes precedence over verbal communication.</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Nonverbal communication is continuous, because one is constantly communicating through nonverbal behaviors.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Nonverbal communication is often ambiguous, since a nonverbal behavior may have different meanings depending on the user’s personality, family influences, and culture.</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2679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684963-F660-48D6-8679-F09A1007ACB7}"/>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205135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D2D177-0F13-40E2-8B21-BA1FEA8EBD95}"/>
              </a:ext>
            </a:extLst>
          </p:cNvPr>
          <p:cNvPicPr>
            <a:picLocks noChangeAspect="1"/>
          </p:cNvPicPr>
          <p:nvPr/>
        </p:nvPicPr>
        <p:blipFill>
          <a:blip r:embed="rId2"/>
          <a:stretch>
            <a:fillRect/>
          </a:stretch>
        </p:blipFill>
        <p:spPr>
          <a:xfrm>
            <a:off x="-1" y="0"/>
            <a:ext cx="12192001" cy="6857999"/>
          </a:xfrm>
          <a:prstGeom prst="rect">
            <a:avLst/>
          </a:prstGeom>
        </p:spPr>
      </p:pic>
    </p:spTree>
    <p:extLst>
      <p:ext uri="{BB962C8B-B14F-4D97-AF65-F5344CB8AC3E}">
        <p14:creationId xmlns:p14="http://schemas.microsoft.com/office/powerpoint/2010/main" val="270173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6420-EB6C-4C52-9F32-D953106357B1}"/>
              </a:ext>
            </a:extLst>
          </p:cNvPr>
          <p:cNvSpPr>
            <a:spLocks noGrp="1"/>
          </p:cNvSpPr>
          <p:nvPr>
            <p:ph type="title"/>
          </p:nvPr>
        </p:nvSpPr>
        <p:spPr>
          <a:xfrm>
            <a:off x="1024128" y="585216"/>
            <a:ext cx="4311352" cy="1499616"/>
          </a:xfrm>
        </p:spPr>
        <p:txBody>
          <a:bodyPr/>
          <a:lstStyle/>
          <a:p>
            <a:r>
              <a:rPr lang="en-US" dirty="0"/>
              <a:t>Facial expression</a:t>
            </a:r>
          </a:p>
        </p:txBody>
      </p:sp>
      <p:pic>
        <p:nvPicPr>
          <p:cNvPr id="5" name="Content Placeholder 4">
            <a:extLst>
              <a:ext uri="{FF2B5EF4-FFF2-40B4-BE49-F238E27FC236}">
                <a16:creationId xmlns:a16="http://schemas.microsoft.com/office/drawing/2014/main" id="{81E37C7A-586F-4CFE-8D49-88DAF459D0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8454" y="1695635"/>
            <a:ext cx="4346307" cy="5033639"/>
          </a:xfrm>
        </p:spPr>
      </p:pic>
      <p:sp>
        <p:nvSpPr>
          <p:cNvPr id="8" name="TextBox 7">
            <a:extLst>
              <a:ext uri="{FF2B5EF4-FFF2-40B4-BE49-F238E27FC236}">
                <a16:creationId xmlns:a16="http://schemas.microsoft.com/office/drawing/2014/main" id="{577AFDAE-C877-4DD7-A344-AAEFEEE4B259}"/>
              </a:ext>
            </a:extLst>
          </p:cNvPr>
          <p:cNvSpPr txBox="1"/>
          <p:nvPr/>
        </p:nvSpPr>
        <p:spPr>
          <a:xfrm>
            <a:off x="5263903" y="1926455"/>
            <a:ext cx="6845239" cy="3693319"/>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The face seems to be the most important component of body language, but it is the most confusing and difficult to understand.</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A popular saying goes like this “ the face is the index of the heart.”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Whatever we feel deep within ourselves is at once reflected on the face. </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400" b="0" i="0" u="none" strike="noStrike" kern="1200" cap="none" spc="0" normalizeH="0" baseline="0" noProof="0" dirty="0">
                <a:ln>
                  <a:noFill/>
                </a:ln>
                <a:solidFill>
                  <a:prstClr val="black"/>
                </a:solidFill>
                <a:effectLst/>
                <a:uLnTx/>
                <a:uFillTx/>
                <a:latin typeface="Tw Cen MT" panose="020B0602020104020603"/>
                <a:ea typeface="+mn-ea"/>
                <a:cs typeface="+mn-cs"/>
              </a:rPr>
              <a:t>Facial expressions are like sentence in human language, they are infinite in variety.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506375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53EB9-B257-41AC-987C-0A0BEEBDF7EA}"/>
              </a:ext>
            </a:extLst>
          </p:cNvPr>
          <p:cNvSpPr>
            <a:spLocks noGrp="1"/>
          </p:cNvSpPr>
          <p:nvPr>
            <p:ph type="title"/>
          </p:nvPr>
        </p:nvSpPr>
        <p:spPr>
          <a:xfrm>
            <a:off x="1024128" y="0"/>
            <a:ext cx="9720072" cy="1499616"/>
          </a:xfrm>
        </p:spPr>
        <p:txBody>
          <a:bodyPr/>
          <a:lstStyle/>
          <a:p>
            <a:r>
              <a:rPr lang="en-US" dirty="0"/>
              <a:t>posture</a:t>
            </a:r>
          </a:p>
        </p:txBody>
      </p:sp>
      <p:sp>
        <p:nvSpPr>
          <p:cNvPr id="3" name="Content Placeholder 2">
            <a:extLst>
              <a:ext uri="{FF2B5EF4-FFF2-40B4-BE49-F238E27FC236}">
                <a16:creationId xmlns:a16="http://schemas.microsoft.com/office/drawing/2014/main" id="{887E8CFC-5853-477F-A627-91B7C05711C7}"/>
              </a:ext>
            </a:extLst>
          </p:cNvPr>
          <p:cNvSpPr>
            <a:spLocks noGrp="1"/>
          </p:cNvSpPr>
          <p:nvPr>
            <p:ph idx="1"/>
          </p:nvPr>
        </p:nvSpPr>
        <p:spPr>
          <a:xfrm>
            <a:off x="1024127" y="1083076"/>
            <a:ext cx="9720073" cy="1190276"/>
          </a:xfrm>
        </p:spPr>
        <p:txBody>
          <a:bodyPr/>
          <a:lstStyle/>
          <a:p>
            <a:r>
              <a:rPr lang="en-US" dirty="0"/>
              <a:t>The way you sit or stand can also communicate your comfort level, professionalism and general disposition towards a person or conversation. Example: Someone might slouch their shoulders if they feel tired, frustrated or disappointed.</a:t>
            </a:r>
          </a:p>
        </p:txBody>
      </p:sp>
      <p:pic>
        <p:nvPicPr>
          <p:cNvPr id="5" name="Picture 4">
            <a:extLst>
              <a:ext uri="{FF2B5EF4-FFF2-40B4-BE49-F238E27FC236}">
                <a16:creationId xmlns:a16="http://schemas.microsoft.com/office/drawing/2014/main" id="{CDD290FC-3144-49F1-9F29-72A2443741DA}"/>
              </a:ext>
            </a:extLst>
          </p:cNvPr>
          <p:cNvPicPr>
            <a:picLocks noChangeAspect="1"/>
          </p:cNvPicPr>
          <p:nvPr/>
        </p:nvPicPr>
        <p:blipFill rotWithShape="1">
          <a:blip r:embed="rId2">
            <a:extLst>
              <a:ext uri="{28A0092B-C50C-407E-A947-70E740481C1C}">
                <a14:useLocalDpi xmlns:a14="http://schemas.microsoft.com/office/drawing/2010/main" val="0"/>
              </a:ext>
            </a:extLst>
          </a:blip>
          <a:srcRect l="8482" r="11583" b="6263"/>
          <a:stretch/>
        </p:blipFill>
        <p:spPr>
          <a:xfrm>
            <a:off x="3179685" y="2273352"/>
            <a:ext cx="5832629" cy="4455100"/>
          </a:xfrm>
          <a:prstGeom prst="rect">
            <a:avLst/>
          </a:prstGeom>
        </p:spPr>
      </p:pic>
    </p:spTree>
    <p:extLst>
      <p:ext uri="{BB962C8B-B14F-4D97-AF65-F5344CB8AC3E}">
        <p14:creationId xmlns:p14="http://schemas.microsoft.com/office/powerpoint/2010/main" val="535152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99975-8E19-4762-B5A6-27F0BD4BD559}"/>
              </a:ext>
            </a:extLst>
          </p:cNvPr>
          <p:cNvSpPr>
            <a:spLocks noGrp="1"/>
          </p:cNvSpPr>
          <p:nvPr>
            <p:ph type="title"/>
          </p:nvPr>
        </p:nvSpPr>
        <p:spPr>
          <a:xfrm>
            <a:off x="713410" y="67294"/>
            <a:ext cx="1958769" cy="767207"/>
          </a:xfrm>
        </p:spPr>
        <p:txBody>
          <a:bodyPr/>
          <a:lstStyle/>
          <a:p>
            <a:r>
              <a:rPr lang="en-US" dirty="0"/>
              <a:t>gesture</a:t>
            </a:r>
          </a:p>
        </p:txBody>
      </p:sp>
      <p:sp>
        <p:nvSpPr>
          <p:cNvPr id="3" name="Content Placeholder 2">
            <a:extLst>
              <a:ext uri="{FF2B5EF4-FFF2-40B4-BE49-F238E27FC236}">
                <a16:creationId xmlns:a16="http://schemas.microsoft.com/office/drawing/2014/main" id="{90F02C53-9A0A-4634-AEA1-79B38EE83FC4}"/>
              </a:ext>
            </a:extLst>
          </p:cNvPr>
          <p:cNvSpPr>
            <a:spLocks noGrp="1"/>
          </p:cNvSpPr>
          <p:nvPr>
            <p:ph idx="1"/>
          </p:nvPr>
        </p:nvSpPr>
        <p:spPr>
          <a:xfrm>
            <a:off x="793308" y="608121"/>
            <a:ext cx="11022870" cy="1398233"/>
          </a:xfrm>
        </p:spPr>
        <p:txBody>
          <a:bodyPr/>
          <a:lstStyle/>
          <a:p>
            <a:r>
              <a:rPr lang="en-US" dirty="0"/>
              <a:t>While gestures vary widely across communities, they are generally used both intentionally and unintentionally to convey information to others. Example: Someone in the United States might display a “thumbs up” to communicate confirmation or that they feel positively about something. </a:t>
            </a:r>
          </a:p>
        </p:txBody>
      </p:sp>
      <p:pic>
        <p:nvPicPr>
          <p:cNvPr id="5" name="Picture 4">
            <a:extLst>
              <a:ext uri="{FF2B5EF4-FFF2-40B4-BE49-F238E27FC236}">
                <a16:creationId xmlns:a16="http://schemas.microsoft.com/office/drawing/2014/main" id="{CED6216B-64D1-4F6B-9EFB-E3EC46BA1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441" y="1713390"/>
            <a:ext cx="4870012" cy="5144609"/>
          </a:xfrm>
          <a:prstGeom prst="rect">
            <a:avLst/>
          </a:prstGeom>
        </p:spPr>
      </p:pic>
    </p:spTree>
    <p:extLst>
      <p:ext uri="{BB962C8B-B14F-4D97-AF65-F5344CB8AC3E}">
        <p14:creationId xmlns:p14="http://schemas.microsoft.com/office/powerpoint/2010/main" val="2145593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op Green Background PowerPoint Templates | Green Background PPT Slides and  Designs | SlideUpLift - 1">
            <a:extLst>
              <a:ext uri="{FF2B5EF4-FFF2-40B4-BE49-F238E27FC236}">
                <a16:creationId xmlns:a16="http://schemas.microsoft.com/office/drawing/2014/main" id="{05A12A86-101B-4CF0-8E2C-C95CFFB7ED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365"/>
            <a:ext cx="12192000" cy="699654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C37709-DDE1-43DD-8FA7-8AFE7EDBB8F0}"/>
              </a:ext>
            </a:extLst>
          </p:cNvPr>
          <p:cNvSpPr txBox="1"/>
          <p:nvPr/>
        </p:nvSpPr>
        <p:spPr>
          <a:xfrm>
            <a:off x="295562" y="295564"/>
            <a:ext cx="5181162" cy="707886"/>
          </a:xfrm>
          <a:prstGeom prst="rect">
            <a:avLst/>
          </a:prstGeom>
          <a:noFill/>
        </p:spPr>
        <p:txBody>
          <a:bodyPr wrap="none" rtlCol="0">
            <a:spAutoFit/>
          </a:bodyPr>
          <a:lstStyle/>
          <a:p>
            <a:r>
              <a:rPr lang="en-US" sz="4000" b="1" dirty="0"/>
              <a:t>TOPICS TO BE COVERED</a:t>
            </a:r>
            <a:endParaRPr lang="en-SD" sz="4000" b="1" dirty="0"/>
          </a:p>
        </p:txBody>
      </p:sp>
      <p:sp>
        <p:nvSpPr>
          <p:cNvPr id="3" name="TextBox 2">
            <a:extLst>
              <a:ext uri="{FF2B5EF4-FFF2-40B4-BE49-F238E27FC236}">
                <a16:creationId xmlns:a16="http://schemas.microsoft.com/office/drawing/2014/main" id="{08C180F0-75B9-45B2-BCF4-FD87C7B66162}"/>
              </a:ext>
            </a:extLst>
          </p:cNvPr>
          <p:cNvSpPr txBox="1"/>
          <p:nvPr/>
        </p:nvSpPr>
        <p:spPr>
          <a:xfrm>
            <a:off x="258617" y="1385450"/>
            <a:ext cx="11647055" cy="6370975"/>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What is Communication </a:t>
            </a:r>
          </a:p>
          <a:p>
            <a:pPr marL="285750" indent="-285750">
              <a:buFont typeface="Wingdings" panose="05000000000000000000" pitchFamily="2" charset="2"/>
              <a:buChar char="q"/>
            </a:pPr>
            <a:r>
              <a:rPr lang="en-US" sz="2400" dirty="0"/>
              <a:t>Types of Communication</a:t>
            </a:r>
          </a:p>
          <a:p>
            <a:pPr marL="285750" indent="-285750">
              <a:buFont typeface="Wingdings" panose="05000000000000000000" pitchFamily="2" charset="2"/>
              <a:buChar char="q"/>
            </a:pPr>
            <a:r>
              <a:rPr lang="en-US" sz="2400" dirty="0"/>
              <a:t>Verbal &amp; Non – Verbal Communication</a:t>
            </a:r>
          </a:p>
          <a:p>
            <a:pPr marL="285750" indent="-285750">
              <a:buFont typeface="Wingdings" panose="05000000000000000000" pitchFamily="2" charset="2"/>
              <a:buChar char="q"/>
            </a:pPr>
            <a:r>
              <a:rPr lang="en-US" sz="2400" dirty="0"/>
              <a:t>Classification of Non- Verbal Communication</a:t>
            </a:r>
          </a:p>
          <a:p>
            <a:pPr marL="285750" indent="-285750">
              <a:buFont typeface="Wingdings" panose="05000000000000000000" pitchFamily="2" charset="2"/>
              <a:buChar char="q"/>
            </a:pPr>
            <a:r>
              <a:rPr lang="en-US" sz="2400" dirty="0"/>
              <a:t>Barriers to Communication</a:t>
            </a:r>
          </a:p>
          <a:p>
            <a:pPr marL="285750" indent="-285750">
              <a:buFont typeface="Wingdings" panose="05000000000000000000" pitchFamily="2" charset="2"/>
              <a:buChar char="q"/>
            </a:pPr>
            <a:r>
              <a:rPr lang="en-US" sz="2400" dirty="0"/>
              <a:t>Communicating Globally</a:t>
            </a:r>
          </a:p>
          <a:p>
            <a:pPr marL="285750" indent="-285750">
              <a:buFont typeface="Wingdings" panose="05000000000000000000" pitchFamily="2" charset="2"/>
              <a:buChar char="q"/>
            </a:pPr>
            <a:r>
              <a:rPr lang="en-US" sz="2400" dirty="0"/>
              <a:t>Culture and Communication</a:t>
            </a:r>
          </a:p>
          <a:p>
            <a:pPr marL="285750" indent="-285750">
              <a:buFont typeface="Wingdings" panose="05000000000000000000" pitchFamily="2" charset="2"/>
              <a:buChar char="q"/>
            </a:pPr>
            <a:r>
              <a:rPr lang="en-US" sz="2400" dirty="0"/>
              <a:t>Soft Skills</a:t>
            </a:r>
          </a:p>
          <a:p>
            <a:pPr marL="285750" indent="-285750">
              <a:buFont typeface="Wingdings" panose="05000000000000000000" pitchFamily="2" charset="2"/>
              <a:buChar char="q"/>
            </a:pPr>
            <a:r>
              <a:rPr lang="en-US" sz="2400" dirty="0"/>
              <a:t>Interpersonal Communication</a:t>
            </a:r>
          </a:p>
          <a:p>
            <a:pPr marL="285750" indent="-285750">
              <a:buFont typeface="Wingdings" panose="05000000000000000000" pitchFamily="2" charset="2"/>
              <a:buChar char="q"/>
            </a:pPr>
            <a:r>
              <a:rPr lang="en-US" sz="2400" dirty="0"/>
              <a:t>Listening </a:t>
            </a:r>
          </a:p>
          <a:p>
            <a:pPr marL="285750" indent="-285750">
              <a:buFont typeface="Wingdings" panose="05000000000000000000" pitchFamily="2" charset="2"/>
              <a:buChar char="q"/>
            </a:pPr>
            <a:r>
              <a:rPr lang="en-US" sz="2400" dirty="0"/>
              <a:t>Persuasion</a:t>
            </a:r>
          </a:p>
          <a:p>
            <a:pPr marL="285750" indent="-285750">
              <a:buFont typeface="Wingdings" panose="05000000000000000000" pitchFamily="2" charset="2"/>
              <a:buChar char="q"/>
            </a:pPr>
            <a:r>
              <a:rPr lang="en-US" sz="2400" dirty="0"/>
              <a:t>Negotiation</a:t>
            </a:r>
          </a:p>
          <a:p>
            <a:pPr marL="285750" indent="-285750">
              <a:buFont typeface="Wingdings" panose="05000000000000000000" pitchFamily="2" charset="2"/>
              <a:buChar char="q"/>
            </a:pPr>
            <a:r>
              <a:rPr lang="en-US" sz="2400" dirty="0"/>
              <a:t>Communicating bad news/messages</a:t>
            </a:r>
          </a:p>
          <a:p>
            <a:endParaRPr lang="en-US"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endParaRPr lang="en-US" sz="2400" dirty="0"/>
          </a:p>
          <a:p>
            <a:endParaRPr lang="en-SD" sz="2400" dirty="0"/>
          </a:p>
        </p:txBody>
      </p:sp>
    </p:spTree>
    <p:extLst>
      <p:ext uri="{BB962C8B-B14F-4D97-AF65-F5344CB8AC3E}">
        <p14:creationId xmlns:p14="http://schemas.microsoft.com/office/powerpoint/2010/main" val="3358494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613B6-B139-4636-93B9-F262C14118C3}"/>
              </a:ext>
            </a:extLst>
          </p:cNvPr>
          <p:cNvSpPr>
            <a:spLocks noGrp="1"/>
          </p:cNvSpPr>
          <p:nvPr>
            <p:ph type="title"/>
          </p:nvPr>
        </p:nvSpPr>
        <p:spPr>
          <a:xfrm>
            <a:off x="1024128" y="-5908"/>
            <a:ext cx="9720072" cy="1499616"/>
          </a:xfrm>
        </p:spPr>
        <p:txBody>
          <a:bodyPr/>
          <a:lstStyle/>
          <a:p>
            <a:r>
              <a:rPr lang="en-US" dirty="0"/>
              <a:t>Oculesics </a:t>
            </a:r>
          </a:p>
        </p:txBody>
      </p:sp>
      <p:sp>
        <p:nvSpPr>
          <p:cNvPr id="3" name="Content Placeholder 2">
            <a:extLst>
              <a:ext uri="{FF2B5EF4-FFF2-40B4-BE49-F238E27FC236}">
                <a16:creationId xmlns:a16="http://schemas.microsoft.com/office/drawing/2014/main" id="{6A0F8CFD-B4BA-464E-B6FC-421DD8A6F61D}"/>
              </a:ext>
            </a:extLst>
          </p:cNvPr>
          <p:cNvSpPr>
            <a:spLocks noGrp="1"/>
          </p:cNvSpPr>
          <p:nvPr>
            <p:ph idx="1"/>
          </p:nvPr>
        </p:nvSpPr>
        <p:spPr>
          <a:xfrm>
            <a:off x="1" y="1828800"/>
            <a:ext cx="6548582" cy="5029200"/>
          </a:xfrm>
        </p:spPr>
        <p:txBody>
          <a:bodyPr>
            <a:normAutofit/>
          </a:bodyPr>
          <a:lstStyle/>
          <a:p>
            <a:pPr algn="just"/>
            <a:r>
              <a:rPr lang="en-US" b="0" i="0" dirty="0">
                <a:solidFill>
                  <a:srgbClr val="0C0C0C"/>
                </a:solidFill>
                <a:effectLst/>
                <a:latin typeface="Merriweather"/>
              </a:rPr>
              <a:t>Oculesics is a form of nonverbal communication that derives meaning from eye behavior. It is a subcategory of kinesics — the study of body language — which decodes eye movement, gaze, eye behavior and everything your eyes may be conveying in a secret code.</a:t>
            </a:r>
          </a:p>
          <a:p>
            <a:pPr algn="just"/>
            <a:r>
              <a:rPr lang="en-US" dirty="0">
                <a:solidFill>
                  <a:srgbClr val="0C0C0C"/>
                </a:solidFill>
                <a:latin typeface="Merriweather"/>
              </a:rPr>
              <a:t>Eye contact is a direct and powerful form of non- verbal communication. Eye contact have great importance in oral communication especially face to face contact</a:t>
            </a:r>
          </a:p>
          <a:p>
            <a:pPr algn="just"/>
            <a:r>
              <a:rPr lang="en-US" dirty="0">
                <a:solidFill>
                  <a:srgbClr val="0C0C0C"/>
                </a:solidFill>
                <a:latin typeface="Merriweather"/>
              </a:rPr>
              <a:t>The direct stare of the sender of the message conveys candor and openness. It elicits the a feeling of trust.</a:t>
            </a:r>
          </a:p>
          <a:p>
            <a:pPr algn="just"/>
            <a:r>
              <a:rPr lang="en-US" dirty="0">
                <a:solidFill>
                  <a:srgbClr val="0C0C0C"/>
                </a:solidFill>
                <a:latin typeface="Merriweather"/>
              </a:rPr>
              <a:t>Downward glazes are generally associated with modesty. Eyes rolled up is associated with fatigue. Eyebrows and eyelids raised and combined with dilated pupil tells us someone is excited.    </a:t>
            </a:r>
          </a:p>
        </p:txBody>
      </p:sp>
      <p:pic>
        <p:nvPicPr>
          <p:cNvPr id="4" name="Picture 3">
            <a:extLst>
              <a:ext uri="{FF2B5EF4-FFF2-40B4-BE49-F238E27FC236}">
                <a16:creationId xmlns:a16="http://schemas.microsoft.com/office/drawing/2014/main" id="{498D0CFF-0E0D-4F8F-9113-A3FC0B5F9E02}"/>
              </a:ext>
            </a:extLst>
          </p:cNvPr>
          <p:cNvPicPr>
            <a:picLocks noChangeAspect="1"/>
          </p:cNvPicPr>
          <p:nvPr/>
        </p:nvPicPr>
        <p:blipFill>
          <a:blip r:embed="rId2"/>
          <a:stretch>
            <a:fillRect/>
          </a:stretch>
        </p:blipFill>
        <p:spPr>
          <a:xfrm>
            <a:off x="6733309" y="0"/>
            <a:ext cx="5458691" cy="6858000"/>
          </a:xfrm>
          <a:prstGeom prst="rect">
            <a:avLst/>
          </a:prstGeom>
        </p:spPr>
      </p:pic>
    </p:spTree>
    <p:extLst>
      <p:ext uri="{BB962C8B-B14F-4D97-AF65-F5344CB8AC3E}">
        <p14:creationId xmlns:p14="http://schemas.microsoft.com/office/powerpoint/2010/main" val="324956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3ABC9-399F-466D-A044-B5FE7A986A23}"/>
              </a:ext>
            </a:extLst>
          </p:cNvPr>
          <p:cNvPicPr>
            <a:picLocks noChangeAspect="1"/>
          </p:cNvPicPr>
          <p:nvPr/>
        </p:nvPicPr>
        <p:blipFill>
          <a:blip r:embed="rId2"/>
          <a:stretch>
            <a:fillRect/>
          </a:stretch>
        </p:blipFill>
        <p:spPr>
          <a:xfrm>
            <a:off x="-1" y="0"/>
            <a:ext cx="12256656" cy="6858000"/>
          </a:xfrm>
          <a:prstGeom prst="rect">
            <a:avLst/>
          </a:prstGeom>
        </p:spPr>
      </p:pic>
    </p:spTree>
    <p:extLst>
      <p:ext uri="{BB962C8B-B14F-4D97-AF65-F5344CB8AC3E}">
        <p14:creationId xmlns:p14="http://schemas.microsoft.com/office/powerpoint/2010/main" val="395478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FA776E-613E-4AD4-ACA2-550115B0853C}"/>
              </a:ext>
            </a:extLst>
          </p:cNvPr>
          <p:cNvPicPr>
            <a:picLocks noChangeAspect="1"/>
          </p:cNvPicPr>
          <p:nvPr/>
        </p:nvPicPr>
        <p:blipFill>
          <a:blip r:embed="rId2"/>
          <a:stretch>
            <a:fillRect/>
          </a:stretch>
        </p:blipFill>
        <p:spPr>
          <a:xfrm>
            <a:off x="0" y="0"/>
            <a:ext cx="7703127" cy="6857999"/>
          </a:xfrm>
          <a:prstGeom prst="rect">
            <a:avLst/>
          </a:prstGeom>
        </p:spPr>
      </p:pic>
      <p:pic>
        <p:nvPicPr>
          <p:cNvPr id="6146" name="Picture 2" descr="PDF] Informing the Design of Proxemic Interactions | Semantic Scholar">
            <a:extLst>
              <a:ext uri="{FF2B5EF4-FFF2-40B4-BE49-F238E27FC236}">
                <a16:creationId xmlns:a16="http://schemas.microsoft.com/office/drawing/2014/main" id="{A4C395F4-0AB9-4321-88E0-221921D2F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583" y="0"/>
            <a:ext cx="4627418"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694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0D764B-93A0-4B4F-B66A-E3B3E97E08DC}"/>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4126192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8A3D40-71F6-4C3C-89BE-6C8F758B16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7999"/>
          </a:xfrm>
          <a:prstGeom prst="rect">
            <a:avLst/>
          </a:prstGeom>
        </p:spPr>
      </p:pic>
    </p:spTree>
    <p:extLst>
      <p:ext uri="{BB962C8B-B14F-4D97-AF65-F5344CB8AC3E}">
        <p14:creationId xmlns:p14="http://schemas.microsoft.com/office/powerpoint/2010/main" val="343887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360-2B99-4160-9D83-498C64355F59}"/>
              </a:ext>
            </a:extLst>
          </p:cNvPr>
          <p:cNvSpPr>
            <a:spLocks noGrp="1"/>
          </p:cNvSpPr>
          <p:nvPr>
            <p:ph type="title"/>
          </p:nvPr>
        </p:nvSpPr>
        <p:spPr>
          <a:xfrm>
            <a:off x="0" y="585216"/>
            <a:ext cx="5615709" cy="1499616"/>
          </a:xfrm>
        </p:spPr>
        <p:txBody>
          <a:bodyPr/>
          <a:lstStyle/>
          <a:p>
            <a:r>
              <a:rPr lang="en-US" dirty="0"/>
              <a:t>Physiological Barriers </a:t>
            </a:r>
          </a:p>
        </p:txBody>
      </p:sp>
      <p:pic>
        <p:nvPicPr>
          <p:cNvPr id="7" name="Picture 6">
            <a:extLst>
              <a:ext uri="{FF2B5EF4-FFF2-40B4-BE49-F238E27FC236}">
                <a16:creationId xmlns:a16="http://schemas.microsoft.com/office/drawing/2014/main" id="{35144F4B-224D-42D1-AEC7-02425C65AC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084832"/>
            <a:ext cx="5800435" cy="4773168"/>
          </a:xfrm>
          <a:prstGeom prst="rect">
            <a:avLst/>
          </a:prstGeom>
        </p:spPr>
      </p:pic>
      <p:pic>
        <p:nvPicPr>
          <p:cNvPr id="3" name="Picture 2">
            <a:extLst>
              <a:ext uri="{FF2B5EF4-FFF2-40B4-BE49-F238E27FC236}">
                <a16:creationId xmlns:a16="http://schemas.microsoft.com/office/drawing/2014/main" id="{70CF5145-DAD5-46A3-B33A-8A6FAC0FD9EC}"/>
              </a:ext>
            </a:extLst>
          </p:cNvPr>
          <p:cNvPicPr>
            <a:picLocks noChangeAspect="1"/>
          </p:cNvPicPr>
          <p:nvPr/>
        </p:nvPicPr>
        <p:blipFill>
          <a:blip r:embed="rId3"/>
          <a:stretch>
            <a:fillRect/>
          </a:stretch>
        </p:blipFill>
        <p:spPr>
          <a:xfrm>
            <a:off x="5504873" y="585216"/>
            <a:ext cx="6687125" cy="6272783"/>
          </a:xfrm>
          <a:prstGeom prst="rect">
            <a:avLst/>
          </a:prstGeom>
        </p:spPr>
      </p:pic>
    </p:spTree>
    <p:extLst>
      <p:ext uri="{BB962C8B-B14F-4D97-AF65-F5344CB8AC3E}">
        <p14:creationId xmlns:p14="http://schemas.microsoft.com/office/powerpoint/2010/main" val="2089215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EF80-E914-4E40-AFCE-AEBF67DCB69F}"/>
              </a:ext>
            </a:extLst>
          </p:cNvPr>
          <p:cNvSpPr>
            <a:spLocks noGrp="1"/>
          </p:cNvSpPr>
          <p:nvPr>
            <p:ph type="title"/>
          </p:nvPr>
        </p:nvSpPr>
        <p:spPr>
          <a:xfrm>
            <a:off x="0" y="12564"/>
            <a:ext cx="6299200" cy="1499616"/>
          </a:xfrm>
        </p:spPr>
        <p:txBody>
          <a:bodyPr/>
          <a:lstStyle/>
          <a:p>
            <a:r>
              <a:rPr lang="en-US" dirty="0"/>
              <a:t>Cultural Barriers</a:t>
            </a:r>
          </a:p>
        </p:txBody>
      </p:sp>
      <p:pic>
        <p:nvPicPr>
          <p:cNvPr id="5" name="Content Placeholder 4">
            <a:extLst>
              <a:ext uri="{FF2B5EF4-FFF2-40B4-BE49-F238E27FC236}">
                <a16:creationId xmlns:a16="http://schemas.microsoft.com/office/drawing/2014/main" id="{E4D1EF15-4A12-44C2-BFC5-127F62717A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850994"/>
            <a:ext cx="5375564" cy="5007005"/>
          </a:xfrm>
        </p:spPr>
      </p:pic>
      <p:pic>
        <p:nvPicPr>
          <p:cNvPr id="3" name="Picture 2">
            <a:extLst>
              <a:ext uri="{FF2B5EF4-FFF2-40B4-BE49-F238E27FC236}">
                <a16:creationId xmlns:a16="http://schemas.microsoft.com/office/drawing/2014/main" id="{AC995948-960C-4E96-BEFF-75E64B25531D}"/>
              </a:ext>
            </a:extLst>
          </p:cNvPr>
          <p:cNvPicPr>
            <a:picLocks noChangeAspect="1"/>
          </p:cNvPicPr>
          <p:nvPr/>
        </p:nvPicPr>
        <p:blipFill>
          <a:blip r:embed="rId3"/>
          <a:stretch>
            <a:fillRect/>
          </a:stretch>
        </p:blipFill>
        <p:spPr>
          <a:xfrm>
            <a:off x="5495636" y="434109"/>
            <a:ext cx="6696361" cy="6411327"/>
          </a:xfrm>
          <a:prstGeom prst="rect">
            <a:avLst/>
          </a:prstGeom>
        </p:spPr>
      </p:pic>
    </p:spTree>
    <p:extLst>
      <p:ext uri="{BB962C8B-B14F-4D97-AF65-F5344CB8AC3E}">
        <p14:creationId xmlns:p14="http://schemas.microsoft.com/office/powerpoint/2010/main" val="16360423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beat language barriers">
            <a:extLst>
              <a:ext uri="{FF2B5EF4-FFF2-40B4-BE49-F238E27FC236}">
                <a16:creationId xmlns:a16="http://schemas.microsoft.com/office/drawing/2014/main" id="{B42C9F0F-5C2E-4BBD-9CA5-AC67A6F29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5745"/>
            <a:ext cx="5126182" cy="49922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F774BFC-FCFA-4ECC-9625-D05B16968138}"/>
              </a:ext>
            </a:extLst>
          </p:cNvPr>
          <p:cNvSpPr txBox="1"/>
          <p:nvPr/>
        </p:nvSpPr>
        <p:spPr>
          <a:xfrm>
            <a:off x="110838" y="424875"/>
            <a:ext cx="5985162"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LANGUAGE BARRIERS</a:t>
            </a:r>
            <a:endParaRPr lang="en-SD"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81F3119-2F6A-4A61-A181-EC4C3E464E8B}"/>
              </a:ext>
            </a:extLst>
          </p:cNvPr>
          <p:cNvPicPr>
            <a:picLocks noChangeAspect="1"/>
          </p:cNvPicPr>
          <p:nvPr/>
        </p:nvPicPr>
        <p:blipFill>
          <a:blip r:embed="rId3"/>
          <a:stretch>
            <a:fillRect/>
          </a:stretch>
        </p:blipFill>
        <p:spPr>
          <a:xfrm>
            <a:off x="5375565" y="1154545"/>
            <a:ext cx="6816436" cy="5703454"/>
          </a:xfrm>
          <a:prstGeom prst="rect">
            <a:avLst/>
          </a:prstGeom>
        </p:spPr>
      </p:pic>
    </p:spTree>
    <p:extLst>
      <p:ext uri="{BB962C8B-B14F-4D97-AF65-F5344CB8AC3E}">
        <p14:creationId xmlns:p14="http://schemas.microsoft.com/office/powerpoint/2010/main" val="2831481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2F6B6-DC09-47EB-8127-00AC78529526}"/>
              </a:ext>
            </a:extLst>
          </p:cNvPr>
          <p:cNvSpPr>
            <a:spLocks noGrp="1"/>
          </p:cNvSpPr>
          <p:nvPr>
            <p:ph type="title"/>
          </p:nvPr>
        </p:nvSpPr>
        <p:spPr/>
        <p:txBody>
          <a:bodyPr/>
          <a:lstStyle/>
          <a:p>
            <a:r>
              <a:rPr lang="en-US" dirty="0"/>
              <a:t>Gender Barriers</a:t>
            </a:r>
          </a:p>
        </p:txBody>
      </p:sp>
      <p:pic>
        <p:nvPicPr>
          <p:cNvPr id="5" name="Content Placeholder 4">
            <a:extLst>
              <a:ext uri="{FF2B5EF4-FFF2-40B4-BE49-F238E27FC236}">
                <a16:creationId xmlns:a16="http://schemas.microsoft.com/office/drawing/2014/main" id="{2A9FEB27-0924-4E22-979F-B3B264FFA2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965" y="1988105"/>
            <a:ext cx="5763489" cy="4869895"/>
          </a:xfrm>
        </p:spPr>
      </p:pic>
      <p:pic>
        <p:nvPicPr>
          <p:cNvPr id="3" name="Picture 2">
            <a:extLst>
              <a:ext uri="{FF2B5EF4-FFF2-40B4-BE49-F238E27FC236}">
                <a16:creationId xmlns:a16="http://schemas.microsoft.com/office/drawing/2014/main" id="{6C2E6E83-0C97-4348-93FD-6BE3F34D9F3D}"/>
              </a:ext>
            </a:extLst>
          </p:cNvPr>
          <p:cNvPicPr>
            <a:picLocks noChangeAspect="1"/>
          </p:cNvPicPr>
          <p:nvPr/>
        </p:nvPicPr>
        <p:blipFill>
          <a:blip r:embed="rId3"/>
          <a:stretch>
            <a:fillRect/>
          </a:stretch>
        </p:blipFill>
        <p:spPr>
          <a:xfrm>
            <a:off x="6096000" y="822036"/>
            <a:ext cx="6096001" cy="6035963"/>
          </a:xfrm>
          <a:prstGeom prst="rect">
            <a:avLst/>
          </a:prstGeom>
        </p:spPr>
      </p:pic>
    </p:spTree>
    <p:extLst>
      <p:ext uri="{BB962C8B-B14F-4D97-AF65-F5344CB8AC3E}">
        <p14:creationId xmlns:p14="http://schemas.microsoft.com/office/powerpoint/2010/main" val="65751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64936-1C3D-412A-9E2D-AAB20523331F}"/>
              </a:ext>
            </a:extLst>
          </p:cNvPr>
          <p:cNvSpPr>
            <a:spLocks noGrp="1"/>
          </p:cNvSpPr>
          <p:nvPr>
            <p:ph type="title"/>
          </p:nvPr>
        </p:nvSpPr>
        <p:spPr>
          <a:xfrm>
            <a:off x="0" y="21802"/>
            <a:ext cx="7084291" cy="1499616"/>
          </a:xfrm>
        </p:spPr>
        <p:txBody>
          <a:bodyPr/>
          <a:lstStyle/>
          <a:p>
            <a:r>
              <a:rPr lang="en-US" dirty="0"/>
              <a:t>Interpersonal Barriers</a:t>
            </a:r>
          </a:p>
        </p:txBody>
      </p:sp>
      <p:pic>
        <p:nvPicPr>
          <p:cNvPr id="5" name="Content Placeholder 4">
            <a:extLst>
              <a:ext uri="{FF2B5EF4-FFF2-40B4-BE49-F238E27FC236}">
                <a16:creationId xmlns:a16="http://schemas.microsoft.com/office/drawing/2014/main" id="{DD11FA3F-B2DB-4E12-8393-C22ECC0A80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82618"/>
            <a:ext cx="5467927" cy="5006109"/>
          </a:xfrm>
        </p:spPr>
      </p:pic>
      <p:pic>
        <p:nvPicPr>
          <p:cNvPr id="3" name="Picture 2">
            <a:extLst>
              <a:ext uri="{FF2B5EF4-FFF2-40B4-BE49-F238E27FC236}">
                <a16:creationId xmlns:a16="http://schemas.microsoft.com/office/drawing/2014/main" id="{B6F01826-F832-4ECD-941A-5B48DBB34B5F}"/>
              </a:ext>
            </a:extLst>
          </p:cNvPr>
          <p:cNvPicPr>
            <a:picLocks noChangeAspect="1"/>
          </p:cNvPicPr>
          <p:nvPr/>
        </p:nvPicPr>
        <p:blipFill>
          <a:blip r:embed="rId3"/>
          <a:stretch>
            <a:fillRect/>
          </a:stretch>
        </p:blipFill>
        <p:spPr>
          <a:xfrm>
            <a:off x="5726546" y="1173018"/>
            <a:ext cx="6465454" cy="5663179"/>
          </a:xfrm>
          <a:prstGeom prst="rect">
            <a:avLst/>
          </a:prstGeom>
        </p:spPr>
      </p:pic>
    </p:spTree>
    <p:extLst>
      <p:ext uri="{BB962C8B-B14F-4D97-AF65-F5344CB8AC3E}">
        <p14:creationId xmlns:p14="http://schemas.microsoft.com/office/powerpoint/2010/main" val="800209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ntroduction…&#10;• The term communication is derived from the&#10;latin word communis, meaning common.&#10;• In general, communicatio...">
            <a:extLst>
              <a:ext uri="{FF2B5EF4-FFF2-40B4-BE49-F238E27FC236}">
                <a16:creationId xmlns:a16="http://schemas.microsoft.com/office/drawing/2014/main" id="{F9FE9BF2-546D-4BB3-97D5-EC6B6923A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 y="0"/>
            <a:ext cx="6825672" cy="70565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What Is Communication? Importance, Forms, Nature ✓">
            <a:extLst>
              <a:ext uri="{FF2B5EF4-FFF2-40B4-BE49-F238E27FC236}">
                <a16:creationId xmlns:a16="http://schemas.microsoft.com/office/drawing/2014/main" id="{FC596332-78FA-40EA-89ED-BE898A64A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0" y="0"/>
            <a:ext cx="5892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90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5B8E40-8A8E-43D2-AE0B-5942D72674D5}"/>
              </a:ext>
            </a:extLst>
          </p:cNvPr>
          <p:cNvPicPr>
            <a:picLocks noChangeAspect="1"/>
          </p:cNvPicPr>
          <p:nvPr/>
        </p:nvPicPr>
        <p:blipFill>
          <a:blip r:embed="rId2"/>
          <a:stretch>
            <a:fillRect/>
          </a:stretch>
        </p:blipFill>
        <p:spPr>
          <a:xfrm>
            <a:off x="0" y="1043709"/>
            <a:ext cx="5781964" cy="5814290"/>
          </a:xfrm>
          <a:prstGeom prst="rect">
            <a:avLst/>
          </a:prstGeom>
        </p:spPr>
      </p:pic>
      <p:pic>
        <p:nvPicPr>
          <p:cNvPr id="3" name="Picture 2">
            <a:extLst>
              <a:ext uri="{FF2B5EF4-FFF2-40B4-BE49-F238E27FC236}">
                <a16:creationId xmlns:a16="http://schemas.microsoft.com/office/drawing/2014/main" id="{4081BE36-842F-4E62-B782-5AAF4BA0EC4E}"/>
              </a:ext>
            </a:extLst>
          </p:cNvPr>
          <p:cNvPicPr>
            <a:picLocks noChangeAspect="1"/>
          </p:cNvPicPr>
          <p:nvPr/>
        </p:nvPicPr>
        <p:blipFill>
          <a:blip r:embed="rId3"/>
          <a:stretch>
            <a:fillRect/>
          </a:stretch>
        </p:blipFill>
        <p:spPr>
          <a:xfrm>
            <a:off x="6022109" y="637310"/>
            <a:ext cx="5994399" cy="6220690"/>
          </a:xfrm>
          <a:prstGeom prst="rect">
            <a:avLst/>
          </a:prstGeom>
        </p:spPr>
      </p:pic>
    </p:spTree>
    <p:extLst>
      <p:ext uri="{BB962C8B-B14F-4D97-AF65-F5344CB8AC3E}">
        <p14:creationId xmlns:p14="http://schemas.microsoft.com/office/powerpoint/2010/main" val="29324516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2F5BC-0A1F-48C7-95DB-003A6166BB91}"/>
              </a:ext>
            </a:extLst>
          </p:cNvPr>
          <p:cNvSpPr>
            <a:spLocks noGrp="1"/>
          </p:cNvSpPr>
          <p:nvPr>
            <p:ph type="title"/>
          </p:nvPr>
        </p:nvSpPr>
        <p:spPr/>
        <p:txBody>
          <a:bodyPr/>
          <a:lstStyle/>
          <a:p>
            <a:r>
              <a:rPr lang="en-US" dirty="0"/>
              <a:t>Emotional Barriers</a:t>
            </a:r>
          </a:p>
        </p:txBody>
      </p:sp>
      <p:sp>
        <p:nvSpPr>
          <p:cNvPr id="3" name="Content Placeholder 2">
            <a:extLst>
              <a:ext uri="{FF2B5EF4-FFF2-40B4-BE49-F238E27FC236}">
                <a16:creationId xmlns:a16="http://schemas.microsoft.com/office/drawing/2014/main" id="{A4F52BDE-748E-44FA-8C42-1010C4335DDD}"/>
              </a:ext>
            </a:extLst>
          </p:cNvPr>
          <p:cNvSpPr>
            <a:spLocks noGrp="1"/>
          </p:cNvSpPr>
          <p:nvPr>
            <p:ph idx="1"/>
          </p:nvPr>
        </p:nvSpPr>
        <p:spPr>
          <a:xfrm>
            <a:off x="1024127" y="1838967"/>
            <a:ext cx="11167873" cy="2487169"/>
          </a:xfrm>
        </p:spPr>
        <p:txBody>
          <a:bodyPr>
            <a:normAutofit/>
          </a:bodyPr>
          <a:lstStyle/>
          <a:p>
            <a:pPr>
              <a:buFont typeface="Wingdings" panose="05000000000000000000" pitchFamily="2" charset="2"/>
              <a:buChar char="Ø"/>
            </a:pPr>
            <a:r>
              <a:rPr lang="en-US" sz="2800" dirty="0"/>
              <a:t>Emotional barriers to communication are usually due to a lack of emotional awareness or control, often referred to as emotional intelligence. By better understanding our inner emotions, we can communicate more productively with others in the workplace and our everyday lives.</a:t>
            </a:r>
          </a:p>
        </p:txBody>
      </p:sp>
      <p:pic>
        <p:nvPicPr>
          <p:cNvPr id="5" name="Picture 4">
            <a:extLst>
              <a:ext uri="{FF2B5EF4-FFF2-40B4-BE49-F238E27FC236}">
                <a16:creationId xmlns:a16="http://schemas.microsoft.com/office/drawing/2014/main" id="{E67BD3B0-F6F2-47B0-8513-5530A1B2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228" y="3775448"/>
            <a:ext cx="7273771" cy="3082552"/>
          </a:xfrm>
          <a:prstGeom prst="rect">
            <a:avLst/>
          </a:prstGeom>
        </p:spPr>
      </p:pic>
    </p:spTree>
    <p:extLst>
      <p:ext uri="{BB962C8B-B14F-4D97-AF65-F5344CB8AC3E}">
        <p14:creationId xmlns:p14="http://schemas.microsoft.com/office/powerpoint/2010/main" val="2698393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bal communication flat design. ... | Stock vector | Colourbox">
            <a:extLst>
              <a:ext uri="{FF2B5EF4-FFF2-40B4-BE49-F238E27FC236}">
                <a16:creationId xmlns:a16="http://schemas.microsoft.com/office/drawing/2014/main" id="{52CA33C8-DC14-47E9-A249-75EAA8A94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428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B7E407-7B6B-459F-AD6A-D3FF27967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603B3280-36EB-4884-9406-8AB2BC7E88A8}"/>
              </a:ext>
            </a:extLst>
          </p:cNvPr>
          <p:cNvSpPr txBox="1"/>
          <p:nvPr/>
        </p:nvSpPr>
        <p:spPr>
          <a:xfrm>
            <a:off x="295555" y="203205"/>
            <a:ext cx="11647064" cy="6555641"/>
          </a:xfrm>
          <a:prstGeom prst="rect">
            <a:avLst/>
          </a:prstGeom>
          <a:noFill/>
        </p:spPr>
        <p:txBody>
          <a:bodyPr wrap="square" rtlCol="0">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Global communication, can be defined just any communication can : a message is sent from one person or group to another anywhere  in the world .</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Communicating globally means the development and sharing of information , through verbal and non- verbal messages , in international settings and contexts.</a:t>
            </a:r>
          </a:p>
          <a:p>
            <a:pPr algn="just"/>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One of the most common forms of global communication is an email. </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When someone from another country reads your company's web page, this too is an example of global communication.</a:t>
            </a: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1594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75277-6A56-4833-930E-8A5B45885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4EB4DED2-BAA5-46B7-BCF8-214358707AAF}"/>
              </a:ext>
            </a:extLst>
          </p:cNvPr>
          <p:cNvSpPr txBox="1"/>
          <p:nvPr/>
        </p:nvSpPr>
        <p:spPr>
          <a:xfrm>
            <a:off x="267855" y="249382"/>
            <a:ext cx="11702472" cy="6124754"/>
          </a:xfrm>
          <a:prstGeom prst="rect">
            <a:avLst/>
          </a:prstGeom>
          <a:noFill/>
        </p:spPr>
        <p:txBody>
          <a:bodyPr wrap="square" rtlCol="0">
            <a:spAutoFit/>
          </a:bodyPr>
          <a:lstStyle/>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is a broad field that incorporates multiple disciplines of communication, including intercultural, political, health, media, crisis, social advocacy, and integrated marketing communications</a:t>
            </a:r>
            <a:r>
              <a:rPr lang="en-US" sz="2800" b="1" dirty="0">
                <a:latin typeface="Times New Roman" panose="02020603050405020304" pitchFamily="18" charset="0"/>
                <a:cs typeface="Times New Roman" panose="02020603050405020304" pitchFamily="18" charset="0"/>
              </a:rPr>
              <a:t>.</a:t>
            </a:r>
          </a:p>
          <a:p>
            <a:pPr marL="457200" indent="-457200" algn="just">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Because of numerous technological advancements, the world has gotten smaller and communication is more effective and efficient.</a:t>
            </a:r>
          </a:p>
          <a:p>
            <a:pPr marL="457200" indent="-457200" algn="just">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Global communication is directly affected by the process of globalization, and helps to increase business opportunities, remove cultural barriers and develop a global village.</a:t>
            </a:r>
          </a:p>
          <a:p>
            <a:pPr marL="457200" indent="-457200" algn="just">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a:p>
            <a:pPr algn="just"/>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
            </a:pP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64874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566EA-2B25-479E-8943-B8F4C3C72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27"/>
            <a:ext cx="12192000" cy="6941127"/>
          </a:xfrm>
          <a:prstGeom prst="rect">
            <a:avLst/>
          </a:prstGeom>
        </p:spPr>
      </p:pic>
      <p:sp>
        <p:nvSpPr>
          <p:cNvPr id="4" name="TextBox 3">
            <a:extLst>
              <a:ext uri="{FF2B5EF4-FFF2-40B4-BE49-F238E27FC236}">
                <a16:creationId xmlns:a16="http://schemas.microsoft.com/office/drawing/2014/main" id="{C3631556-1F77-49E1-BE98-6B4C61FDF152}"/>
              </a:ext>
            </a:extLst>
          </p:cNvPr>
          <p:cNvSpPr txBox="1"/>
          <p:nvPr/>
        </p:nvSpPr>
        <p:spPr>
          <a:xfrm>
            <a:off x="2419929" y="230913"/>
            <a:ext cx="8597418" cy="1200329"/>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The Advantages of Global Communication</a:t>
            </a:r>
          </a:p>
          <a:p>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5E8BCF4-2EED-475C-B424-E0F0227B6A4C}"/>
              </a:ext>
            </a:extLst>
          </p:cNvPr>
          <p:cNvSpPr txBox="1"/>
          <p:nvPr/>
        </p:nvSpPr>
        <p:spPr>
          <a:xfrm>
            <a:off x="230908" y="1496292"/>
            <a:ext cx="11757891" cy="6001643"/>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Makes the world a smaller place .</a:t>
            </a:r>
          </a:p>
          <a:p>
            <a:endParaRPr lang="en-US" sz="3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Increases business opportunities.</a:t>
            </a:r>
          </a:p>
          <a:p>
            <a:r>
              <a:rPr lang="en-US" sz="3200"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Improves cultural education .</a:t>
            </a:r>
          </a:p>
          <a:p>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It includes increased access to information.</a:t>
            </a:r>
          </a:p>
          <a:p>
            <a:pPr marL="285750" indent="-285750">
              <a:buFont typeface="Wingdings" panose="05000000000000000000" pitchFamily="2" charset="2"/>
              <a:buChar char="§"/>
            </a:pPr>
            <a:endParaRPr lang="en-US" sz="3200" dirty="0"/>
          </a:p>
          <a:p>
            <a:endParaRPr lang="en-US" sz="32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32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2511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6C2800-8F2C-41AB-B628-75FAEFC5E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extBox 1">
            <a:extLst>
              <a:ext uri="{FF2B5EF4-FFF2-40B4-BE49-F238E27FC236}">
                <a16:creationId xmlns:a16="http://schemas.microsoft.com/office/drawing/2014/main" id="{389DE725-23D0-429A-800D-90E58E213BF0}"/>
              </a:ext>
            </a:extLst>
          </p:cNvPr>
          <p:cNvSpPr txBox="1"/>
          <p:nvPr/>
        </p:nvSpPr>
        <p:spPr>
          <a:xfrm>
            <a:off x="415645" y="304802"/>
            <a:ext cx="11235127"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DISADVANTAGES OF GLOBAL COMMUNICATION</a:t>
            </a:r>
            <a:endParaRPr lang="en-SD" sz="36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0A47598-2DAF-4F6E-9F0D-B84D761613E7}"/>
              </a:ext>
            </a:extLst>
          </p:cNvPr>
          <p:cNvSpPr txBox="1"/>
          <p:nvPr/>
        </p:nvSpPr>
        <p:spPr>
          <a:xfrm>
            <a:off x="254538" y="1487053"/>
            <a:ext cx="11669608" cy="6124754"/>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Electronic access to valuable information , which can be used maliciously.</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Social Disconnect. </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No regulation and no quality control over available data.</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Exposure to adult material or immoral things.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Increase in cyber crime through illegal activities , such as online gambling , selling drugs without license. </a:t>
            </a:r>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endParaRPr lang="en-US" sz="2800" dirty="0"/>
          </a:p>
          <a:p>
            <a:pPr marL="285750" indent="-285750">
              <a:buFont typeface="Wingdings" panose="05000000000000000000" pitchFamily="2" charset="2"/>
              <a:buChar char="§"/>
            </a:pPr>
            <a:endParaRPr lang="en-SD" sz="2800" dirty="0"/>
          </a:p>
        </p:txBody>
      </p:sp>
    </p:spTree>
    <p:extLst>
      <p:ext uri="{BB962C8B-B14F-4D97-AF65-F5344CB8AC3E}">
        <p14:creationId xmlns:p14="http://schemas.microsoft.com/office/powerpoint/2010/main" val="18946334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B1841-DE7A-4492-B610-AEA8AD5DB3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DE98163D-FAB3-485B-B992-83A5E8972E62}"/>
              </a:ext>
            </a:extLst>
          </p:cNvPr>
          <p:cNvSpPr txBox="1"/>
          <p:nvPr/>
        </p:nvSpPr>
        <p:spPr>
          <a:xfrm>
            <a:off x="2697014" y="304802"/>
            <a:ext cx="7943713"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 CULTURE AND COMMUNICATION</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85B62E1-9517-4AC3-A9D9-05C6FBF2FC54}"/>
              </a:ext>
            </a:extLst>
          </p:cNvPr>
          <p:cNvSpPr txBox="1"/>
          <p:nvPr/>
        </p:nvSpPr>
        <p:spPr>
          <a:xfrm>
            <a:off x="249382" y="1431640"/>
            <a:ext cx="11647343" cy="3785652"/>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Communication is the process of exchanging information, and culture in communication refers to the effect of the cultural characteristics of communicators on this process.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culture is the collection of shared characteristics of a group of people, and it’s comprised of habits, beliefs, and behavioral norms. </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Culture plays a major role in your communication and in shaping style of communication.</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While a person’s culture can make them naturally efficient at communication, it can also reduce their efficacy.</a:t>
            </a: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993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B3CDF-A18E-437C-9B62-6BC4986A1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214186CE-6736-4493-AA0E-76B725CB09AB}"/>
              </a:ext>
            </a:extLst>
          </p:cNvPr>
          <p:cNvSpPr txBox="1"/>
          <p:nvPr/>
        </p:nvSpPr>
        <p:spPr>
          <a:xfrm>
            <a:off x="849746" y="286327"/>
            <a:ext cx="10535000"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ADVANTAGES OF CULTURE AND COMMUNICATION</a:t>
            </a:r>
            <a:endParaRPr lang="en-SD"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51E27B6-6D42-4F7F-B273-AFD532CF2320}"/>
              </a:ext>
            </a:extLst>
          </p:cNvPr>
          <p:cNvSpPr txBox="1"/>
          <p:nvPr/>
        </p:nvSpPr>
        <p:spPr>
          <a:xfrm>
            <a:off x="286332" y="1533242"/>
            <a:ext cx="11600868" cy="3970318"/>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helps you to identify the cultural basis of beliefs.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helps you to identify cultural behaviors.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improves your skill set for working with multinationals.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makes you a better communicator.</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It helps you to progress in your career. </a:t>
            </a: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8691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A32A7-6E1F-4FBD-965A-F8CFAA78E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BC92B5A5-F892-410A-8A3B-AD208BD1D1EE}"/>
              </a:ext>
            </a:extLst>
          </p:cNvPr>
          <p:cNvSpPr txBox="1"/>
          <p:nvPr/>
        </p:nvSpPr>
        <p:spPr>
          <a:xfrm>
            <a:off x="399762" y="286328"/>
            <a:ext cx="11602600" cy="1077218"/>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WHAT CULTURAL ASPECTS AFFECT COMMUNICATION? </a:t>
            </a:r>
          </a:p>
          <a:p>
            <a:endParaRPr lang="en-SD"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BE0C19F-D030-479E-8C03-DCCDF097693C}"/>
              </a:ext>
            </a:extLst>
          </p:cNvPr>
          <p:cNvSpPr txBox="1"/>
          <p:nvPr/>
        </p:nvSpPr>
        <p:spPr>
          <a:xfrm>
            <a:off x="238125" y="943263"/>
            <a:ext cx="11764237" cy="5632311"/>
          </a:xfrm>
          <a:prstGeom prst="rect">
            <a:avLst/>
          </a:prstGeom>
          <a:noFill/>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There are various aspects of cultures that affect how people exchange information, including:</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Beliefs.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Habits.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Behavioral norms.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Freedom.</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Clothing.</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Technology.</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Happiness</a:t>
            </a: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016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finition of communication&#10;• Communication is a process by which&#10;information is exchanged between individuals&#10;through a c...">
            <a:extLst>
              <a:ext uri="{FF2B5EF4-FFF2-40B4-BE49-F238E27FC236}">
                <a16:creationId xmlns:a16="http://schemas.microsoft.com/office/drawing/2014/main" id="{F6B22907-8816-4446-BB33-5170C7C635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6989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igital Communication: How to Become an Expert in 2021 &amp;amp; Beyond">
            <a:extLst>
              <a:ext uri="{FF2B5EF4-FFF2-40B4-BE49-F238E27FC236}">
                <a16:creationId xmlns:a16="http://schemas.microsoft.com/office/drawing/2014/main" id="{379899A4-31DE-43DE-9A7B-EA4665A40F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256" y="0"/>
            <a:ext cx="592974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9906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212C6C-9D6E-4B7B-A82C-4FC32967F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073"/>
            <a:ext cx="12191999" cy="6978073"/>
          </a:xfrm>
          <a:prstGeom prst="rect">
            <a:avLst/>
          </a:prstGeom>
        </p:spPr>
      </p:pic>
      <p:sp>
        <p:nvSpPr>
          <p:cNvPr id="4" name="TextBox 3">
            <a:extLst>
              <a:ext uri="{FF2B5EF4-FFF2-40B4-BE49-F238E27FC236}">
                <a16:creationId xmlns:a16="http://schemas.microsoft.com/office/drawing/2014/main" id="{62B28C77-83D3-472E-A992-603C331E626B}"/>
              </a:ext>
            </a:extLst>
          </p:cNvPr>
          <p:cNvSpPr txBox="1"/>
          <p:nvPr/>
        </p:nvSpPr>
        <p:spPr>
          <a:xfrm>
            <a:off x="1006762" y="166257"/>
            <a:ext cx="10669075"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TIPS ON HANDLING CULTURE IN COMMUNICATION</a:t>
            </a:r>
            <a:endParaRPr lang="en-SD"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66D4E63-0CB5-4DE2-A969-5272723B8290}"/>
              </a:ext>
            </a:extLst>
          </p:cNvPr>
          <p:cNvSpPr txBox="1"/>
          <p:nvPr/>
        </p:nvSpPr>
        <p:spPr>
          <a:xfrm>
            <a:off x="277094" y="1126839"/>
            <a:ext cx="11674761" cy="569386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Use the following tips to handle culture in communication effectively:</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Use technology that suits the culture</a:t>
            </a:r>
            <a:r>
              <a:rPr lang="en-US" sz="2800" b="1"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
            </a:pPr>
            <a:endParaRPr lang="en-US" sz="28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Develop strategies to deal with cultural differences. </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Engage similar cultures.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Evaluate respect for your autonomy.</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Work with progressive cultures. </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1252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Communication And... - Communication And Soft Skills Expert">
            <a:extLst>
              <a:ext uri="{FF2B5EF4-FFF2-40B4-BE49-F238E27FC236}">
                <a16:creationId xmlns:a16="http://schemas.microsoft.com/office/drawing/2014/main" id="{EAD36DB0-B163-4D7E-8B30-B2BA59C0E5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D" dirty="0"/>
          </a:p>
        </p:txBody>
      </p:sp>
      <p:pic>
        <p:nvPicPr>
          <p:cNvPr id="2052" name="Picture 4" descr="Importance of Soft Skills Training in Today&amp;#39;s Job Market | Stoodnt">
            <a:extLst>
              <a:ext uri="{FF2B5EF4-FFF2-40B4-BE49-F238E27FC236}">
                <a16:creationId xmlns:a16="http://schemas.microsoft.com/office/drawing/2014/main" id="{031128C4-59E1-4A7F-8BCE-5C2A27C256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6361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efinition of soft skills">
            <a:extLst>
              <a:ext uri="{FF2B5EF4-FFF2-40B4-BE49-F238E27FC236}">
                <a16:creationId xmlns:a16="http://schemas.microsoft.com/office/drawing/2014/main" id="{9BD72ED4-CB6E-43F7-BFFB-0F3D6E1F0D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D" dirty="0"/>
          </a:p>
        </p:txBody>
      </p:sp>
      <p:pic>
        <p:nvPicPr>
          <p:cNvPr id="3" name="Picture 2">
            <a:extLst>
              <a:ext uri="{FF2B5EF4-FFF2-40B4-BE49-F238E27FC236}">
                <a16:creationId xmlns:a16="http://schemas.microsoft.com/office/drawing/2014/main" id="{5C711FB2-64E1-4DD1-B460-FA9A6B0925DD}"/>
              </a:ext>
            </a:extLst>
          </p:cNvPr>
          <p:cNvPicPr>
            <a:picLocks noChangeAspect="1"/>
          </p:cNvPicPr>
          <p:nvPr/>
        </p:nvPicPr>
        <p:blipFill>
          <a:blip r:embed="rId2"/>
          <a:stretch>
            <a:fillRect/>
          </a:stretch>
        </p:blipFill>
        <p:spPr>
          <a:xfrm>
            <a:off x="0" y="1"/>
            <a:ext cx="12191999" cy="6858000"/>
          </a:xfrm>
          <a:prstGeom prst="rect">
            <a:avLst/>
          </a:prstGeom>
        </p:spPr>
      </p:pic>
    </p:spTree>
    <p:extLst>
      <p:ext uri="{BB962C8B-B14F-4D97-AF65-F5344CB8AC3E}">
        <p14:creationId xmlns:p14="http://schemas.microsoft.com/office/powerpoint/2010/main" val="24512173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438565-0F3A-4706-ADD3-1D8E9BC11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4" name="TextBox 3">
            <a:extLst>
              <a:ext uri="{FF2B5EF4-FFF2-40B4-BE49-F238E27FC236}">
                <a16:creationId xmlns:a16="http://schemas.microsoft.com/office/drawing/2014/main" id="{72CA5276-AC45-427E-972E-A0A5755C8FE6}"/>
              </a:ext>
            </a:extLst>
          </p:cNvPr>
          <p:cNvSpPr txBox="1"/>
          <p:nvPr/>
        </p:nvSpPr>
        <p:spPr>
          <a:xfrm>
            <a:off x="240147" y="1597898"/>
            <a:ext cx="11711708" cy="6740307"/>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Soft skills are non-technical skills that relate to how you work.</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Soft skills include interpersonal (people) skills, communication skills, listening skills , time management, and empathy, among others.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Soft skills are transferable skills that can be used regardless of the person's job. This makes job candidates with soft skills very adaptable employees.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Hiring managers typically look for job candidates with soft skills because they make someone more successful in the workplace .Someone can be excellent with technical, job-specific skills, but if they can't manage their time or work within a team, they may not be successful in the workplace</a:t>
            </a:r>
            <a:r>
              <a:rPr lang="en-US" dirty="0">
                <a:latin typeface="Times New Roman" panose="02020603050405020304" pitchFamily="18" charset="0"/>
                <a:cs typeface="Times New Roman" panose="02020603050405020304" pitchFamily="18" charset="0"/>
              </a:rPr>
              <a:t>.</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endParaRPr lang="en-SD"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5AA3002-004C-4CA2-BBDA-12C8DB306336}"/>
              </a:ext>
            </a:extLst>
          </p:cNvPr>
          <p:cNvSpPr txBox="1"/>
          <p:nvPr/>
        </p:nvSpPr>
        <p:spPr>
          <a:xfrm>
            <a:off x="4221022" y="286330"/>
            <a:ext cx="3623428"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SOFT SKILLS </a:t>
            </a:r>
            <a:endParaRPr lang="en-SD" sz="4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895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4CE8D0-0F76-4494-AEE8-4EDB05413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5" name="TextBox 4">
            <a:extLst>
              <a:ext uri="{FF2B5EF4-FFF2-40B4-BE49-F238E27FC236}">
                <a16:creationId xmlns:a16="http://schemas.microsoft.com/office/drawing/2014/main" id="{D509DFD6-B015-4A88-94C1-7BC599C77011}"/>
              </a:ext>
            </a:extLst>
          </p:cNvPr>
          <p:cNvSpPr txBox="1"/>
          <p:nvPr/>
        </p:nvSpPr>
        <p:spPr>
          <a:xfrm>
            <a:off x="3759201" y="230916"/>
            <a:ext cx="6095451"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TYPES OF SOFT SKILLS</a:t>
            </a:r>
            <a:endParaRPr lang="en-SD" sz="40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35C6D50-B4EC-45C2-B7D7-E77A6914F612}"/>
              </a:ext>
            </a:extLst>
          </p:cNvPr>
          <p:cNvSpPr txBox="1"/>
          <p:nvPr/>
        </p:nvSpPr>
        <p:spPr>
          <a:xfrm>
            <a:off x="240147" y="1062185"/>
            <a:ext cx="11711706" cy="6463308"/>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Adaptability</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Communication</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Creative Thinking</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Work Ethics</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Teamwork</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Time management</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Motivation</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Positivity</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Problem- solving</a:t>
            </a: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Critical – thinking</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0076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terpersonal Skills - Javatpoint">
            <a:extLst>
              <a:ext uri="{FF2B5EF4-FFF2-40B4-BE49-F238E27FC236}">
                <a16:creationId xmlns:a16="http://schemas.microsoft.com/office/drawing/2014/main" id="{2FD6DE71-9102-468C-B32C-088EBD922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222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F7A87-4964-4143-B697-96628CF02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2" name="TextBox 1">
            <a:extLst>
              <a:ext uri="{FF2B5EF4-FFF2-40B4-BE49-F238E27FC236}">
                <a16:creationId xmlns:a16="http://schemas.microsoft.com/office/drawing/2014/main" id="{512A03EF-DB8C-4350-8FB4-A2F28F6C74FA}"/>
              </a:ext>
            </a:extLst>
          </p:cNvPr>
          <p:cNvSpPr txBox="1"/>
          <p:nvPr/>
        </p:nvSpPr>
        <p:spPr>
          <a:xfrm>
            <a:off x="267851" y="1496294"/>
            <a:ext cx="11656293" cy="4524315"/>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Interpersonal skills are the behaviors and tactics a person uses to interact with others effectively.</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Interpersonal skills help us interact with others effectively, on the job, and in the larger world.</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Interpersonal skills are often referred to as social intelligence. They depend on reading the signals others send and interpreting them accurately in order to form a response.</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In the business world, the term refers to an employee's ability to work well with others.</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Interpersonal skills range from communication and listening to attitude and deportment.</a:t>
            </a:r>
            <a:endParaRPr lang="en-SD"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B3E9645-D9FE-4B73-8124-5B63F2D4654B}"/>
              </a:ext>
            </a:extLst>
          </p:cNvPr>
          <p:cNvSpPr txBox="1"/>
          <p:nvPr/>
        </p:nvSpPr>
        <p:spPr>
          <a:xfrm>
            <a:off x="3537529" y="295566"/>
            <a:ext cx="5917197"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INTERPERSONAL SKILLS</a:t>
            </a:r>
            <a:endParaRPr lang="en-SD" sz="3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5510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D70E19-C0C9-420A-ACF7-5C96B9A6E3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127"/>
            <a:ext cx="12191999" cy="6941127"/>
          </a:xfrm>
          <a:prstGeom prst="rect">
            <a:avLst/>
          </a:prstGeom>
        </p:spPr>
      </p:pic>
      <p:sp>
        <p:nvSpPr>
          <p:cNvPr id="4" name="TextBox 3">
            <a:extLst>
              <a:ext uri="{FF2B5EF4-FFF2-40B4-BE49-F238E27FC236}">
                <a16:creationId xmlns:a16="http://schemas.microsoft.com/office/drawing/2014/main" id="{9BF163F6-DD31-4BB4-835F-E49E1235C518}"/>
              </a:ext>
            </a:extLst>
          </p:cNvPr>
          <p:cNvSpPr txBox="1"/>
          <p:nvPr/>
        </p:nvSpPr>
        <p:spPr>
          <a:xfrm>
            <a:off x="1902687" y="221676"/>
            <a:ext cx="9208675"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WHY INTERPERSONAL SKILLS NEEDED</a:t>
            </a:r>
            <a:endParaRPr lang="en-SD" sz="3600" b="1" u="sng"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F417A494-0953-4D3A-B136-AE66B62B5C82}"/>
              </a:ext>
            </a:extLst>
          </p:cNvPr>
          <p:cNvGraphicFramePr>
            <a:graphicFrameLocks noGrp="1"/>
          </p:cNvGraphicFramePr>
          <p:nvPr>
            <p:extLst>
              <p:ext uri="{D42A27DB-BD31-4B8C-83A1-F6EECF244321}">
                <p14:modId xmlns:p14="http://schemas.microsoft.com/office/powerpoint/2010/main" val="2966544160"/>
              </p:ext>
            </p:extLst>
          </p:nvPr>
        </p:nvGraphicFramePr>
        <p:xfrm>
          <a:off x="277093" y="1921163"/>
          <a:ext cx="11674762" cy="3389746"/>
        </p:xfrm>
        <a:graphic>
          <a:graphicData uri="http://schemas.openxmlformats.org/drawingml/2006/table">
            <a:tbl>
              <a:tblPr firstRow="1" bandRow="1">
                <a:tableStyleId>{5C22544A-7EE6-4342-B048-85BDC9FD1C3A}</a:tableStyleId>
              </a:tblPr>
              <a:tblGrid>
                <a:gridCol w="5855852">
                  <a:extLst>
                    <a:ext uri="{9D8B030D-6E8A-4147-A177-3AD203B41FA5}">
                      <a16:colId xmlns:a16="http://schemas.microsoft.com/office/drawing/2014/main" val="2847909637"/>
                    </a:ext>
                  </a:extLst>
                </a:gridCol>
                <a:gridCol w="5818910">
                  <a:extLst>
                    <a:ext uri="{9D8B030D-6E8A-4147-A177-3AD203B41FA5}">
                      <a16:colId xmlns:a16="http://schemas.microsoft.com/office/drawing/2014/main" val="1565788153"/>
                    </a:ext>
                  </a:extLst>
                </a:gridCol>
              </a:tblGrid>
              <a:tr h="941596">
                <a:tc>
                  <a:txBody>
                    <a:bodyPr/>
                    <a:lstStyle/>
                    <a:p>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Improve :</a:t>
                      </a:r>
                      <a:endParaRPr lang="en-SD" sz="2400" dirty="0">
                        <a:latin typeface="Times New Roman" panose="02020603050405020304" pitchFamily="18" charset="0"/>
                        <a:cs typeface="Times New Roman" panose="02020603050405020304" pitchFamily="18" charset="0"/>
                      </a:endParaRPr>
                    </a:p>
                  </a:txBody>
                  <a:tcPr/>
                </a:tc>
                <a:tc>
                  <a:txBody>
                    <a:bodyPr/>
                    <a:lstStyle/>
                    <a:p>
                      <a:endParaRPr lang="en-SD"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31596425"/>
                  </a:ext>
                </a:extLst>
              </a:tr>
              <a:tr h="816050">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Relationship</a:t>
                      </a:r>
                      <a:endParaRPr lang="en-SD" sz="20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Productivity</a:t>
                      </a:r>
                      <a:endParaRPr lang="en-SD"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19347834"/>
                  </a:ext>
                </a:extLst>
              </a:tr>
              <a:tr h="816050">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Working Environment</a:t>
                      </a:r>
                      <a:endParaRPr lang="en-SD" sz="20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All Round Success</a:t>
                      </a:r>
                      <a:endParaRPr lang="en-SD"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57513959"/>
                  </a:ext>
                </a:extLst>
              </a:tr>
              <a:tr h="816050">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Leadership Skills</a:t>
                      </a:r>
                      <a:endParaRPr lang="en-SD" sz="2000" dirty="0">
                        <a:latin typeface="Times New Roman" panose="02020603050405020304" pitchFamily="18" charset="0"/>
                        <a:cs typeface="Times New Roman" panose="02020603050405020304" pitchFamily="18" charset="0"/>
                      </a:endParaRPr>
                    </a:p>
                  </a:txBody>
                  <a:tcPr/>
                </a:tc>
                <a:tc>
                  <a:txBody>
                    <a:bodyPr/>
                    <a:lstStyle/>
                    <a:p>
                      <a:pPr marL="342900" indent="-3429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          Liking by Others </a:t>
                      </a:r>
                      <a:endParaRPr lang="en-SD"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6989076"/>
                  </a:ext>
                </a:extLst>
              </a:tr>
            </a:tbl>
          </a:graphicData>
        </a:graphic>
      </p:graphicFrame>
    </p:spTree>
    <p:extLst>
      <p:ext uri="{BB962C8B-B14F-4D97-AF65-F5344CB8AC3E}">
        <p14:creationId xmlns:p14="http://schemas.microsoft.com/office/powerpoint/2010/main" val="20089313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07DD6A-5F05-4F09-8334-429090B3E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0"/>
          </a:xfrm>
          <a:prstGeom prst="rect">
            <a:avLst/>
          </a:prstGeom>
        </p:spPr>
      </p:pic>
      <p:sp>
        <p:nvSpPr>
          <p:cNvPr id="5" name="TextBox 4">
            <a:extLst>
              <a:ext uri="{FF2B5EF4-FFF2-40B4-BE49-F238E27FC236}">
                <a16:creationId xmlns:a16="http://schemas.microsoft.com/office/drawing/2014/main" id="{26E21FE2-9327-4CB7-BFBE-ED8F00AA3439}"/>
              </a:ext>
            </a:extLst>
          </p:cNvPr>
          <p:cNvSpPr txBox="1"/>
          <p:nvPr/>
        </p:nvSpPr>
        <p:spPr>
          <a:xfrm>
            <a:off x="277099" y="304799"/>
            <a:ext cx="11754372" cy="461665"/>
          </a:xfrm>
          <a:prstGeom prst="rect">
            <a:avLst/>
          </a:prstGeom>
          <a:noFill/>
        </p:spPr>
        <p:txBody>
          <a:bodyPr wrap="none" rtlCol="0">
            <a:spAutoFit/>
          </a:bodyPr>
          <a:lstStyle/>
          <a:p>
            <a:r>
              <a:rPr lang="en-US" sz="2400" b="1" u="sng" dirty="0">
                <a:latin typeface="Times New Roman" panose="02020603050405020304" pitchFamily="18" charset="0"/>
                <a:cs typeface="Times New Roman" panose="02020603050405020304" pitchFamily="18" charset="0"/>
              </a:rPr>
              <a:t>WHEN &amp; WHERE INTERPERSONAL SKILLS ARE REQUIRED AT WORKPLACE </a:t>
            </a:r>
            <a:endParaRPr lang="en-SD" sz="2400" b="1" u="sng"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0D67A08-4827-40DA-BF4D-215F22E6DB9F}"/>
              </a:ext>
            </a:extLst>
          </p:cNvPr>
          <p:cNvGraphicFramePr>
            <a:graphicFrameLocks noGrp="1"/>
          </p:cNvGraphicFramePr>
          <p:nvPr>
            <p:extLst>
              <p:ext uri="{D42A27DB-BD31-4B8C-83A1-F6EECF244321}">
                <p14:modId xmlns:p14="http://schemas.microsoft.com/office/powerpoint/2010/main" val="3841326704"/>
              </p:ext>
            </p:extLst>
          </p:nvPr>
        </p:nvGraphicFramePr>
        <p:xfrm>
          <a:off x="277098" y="1800318"/>
          <a:ext cx="11619338" cy="4046298"/>
        </p:xfrm>
        <a:graphic>
          <a:graphicData uri="http://schemas.openxmlformats.org/drawingml/2006/table">
            <a:tbl>
              <a:tblPr firstRow="1" bandRow="1">
                <a:tableStyleId>{5C22544A-7EE6-4342-B048-85BDC9FD1C3A}</a:tableStyleId>
              </a:tblPr>
              <a:tblGrid>
                <a:gridCol w="5809669">
                  <a:extLst>
                    <a:ext uri="{9D8B030D-6E8A-4147-A177-3AD203B41FA5}">
                      <a16:colId xmlns:a16="http://schemas.microsoft.com/office/drawing/2014/main" val="1224535445"/>
                    </a:ext>
                  </a:extLst>
                </a:gridCol>
                <a:gridCol w="5809669">
                  <a:extLst>
                    <a:ext uri="{9D8B030D-6E8A-4147-A177-3AD203B41FA5}">
                      <a16:colId xmlns:a16="http://schemas.microsoft.com/office/drawing/2014/main" val="3959980533"/>
                    </a:ext>
                  </a:extLst>
                </a:gridCol>
              </a:tblGrid>
              <a:tr h="1348766">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While working in groups to form effective teams.</a:t>
                      </a:r>
                      <a:endParaRPr lang="en-SD" sz="2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Listening &amp; Questioning.</a:t>
                      </a:r>
                      <a:endParaRPr lang="en-SD"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24101926"/>
                  </a:ext>
                </a:extLst>
              </a:tr>
              <a:tr h="1348766">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Socializing at workplace.</a:t>
                      </a:r>
                      <a:endParaRPr lang="en-SD" sz="2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Giving or receiving feedback.</a:t>
                      </a:r>
                      <a:endParaRPr lang="en-SD"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32064382"/>
                  </a:ext>
                </a:extLst>
              </a:tr>
              <a:tr h="1348766">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Presenting your self at work</a:t>
                      </a:r>
                      <a:endParaRPr lang="en-SD" sz="24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Building &amp; maintaining relationship.</a:t>
                      </a:r>
                      <a:endParaRPr lang="en-SD"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6206856"/>
                  </a:ext>
                </a:extLst>
              </a:tr>
            </a:tbl>
          </a:graphicData>
        </a:graphic>
      </p:graphicFrame>
    </p:spTree>
    <p:extLst>
      <p:ext uri="{BB962C8B-B14F-4D97-AF65-F5344CB8AC3E}">
        <p14:creationId xmlns:p14="http://schemas.microsoft.com/office/powerpoint/2010/main" val="24750233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7D5AED-A47B-49CF-B2E9-707429EBC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3C47E105-2169-45F0-A951-3E4D4D425E1B}"/>
              </a:ext>
            </a:extLst>
          </p:cNvPr>
          <p:cNvSpPr txBox="1"/>
          <p:nvPr/>
        </p:nvSpPr>
        <p:spPr>
          <a:xfrm>
            <a:off x="1006765" y="323276"/>
            <a:ext cx="10316479"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HOW TO IMPROVE INTERPERSONAL SKILLS</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FCC74806-8F69-4902-BCF1-86D336F171CF}"/>
              </a:ext>
            </a:extLst>
          </p:cNvPr>
          <p:cNvSpPr txBox="1"/>
          <p:nvPr/>
        </p:nvSpPr>
        <p:spPr>
          <a:xfrm>
            <a:off x="304801" y="1265384"/>
            <a:ext cx="11637817" cy="5324535"/>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Figure out what you need to improve.</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Watch others.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Learn to control your emotions.</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Reflect on your interactions.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Practice your skills.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Acknowledge others. </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Avoid distractions. </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Get a mentor.</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Record yourself.</a:t>
            </a:r>
            <a:endParaRPr lang="en-S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25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eaning of Communication&#10;Communication as&#10;• A process through which individuals mutually&#10;exchange their ideas, values, tho...">
            <a:extLst>
              <a:ext uri="{FF2B5EF4-FFF2-40B4-BE49-F238E27FC236}">
                <a16:creationId xmlns:a16="http://schemas.microsoft.com/office/drawing/2014/main" id="{29D3B67C-EFC6-4E71-8CB1-FD1A01057B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25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stening Skills:Amazon.com:Appstore for Android">
            <a:extLst>
              <a:ext uri="{FF2B5EF4-FFF2-40B4-BE49-F238E27FC236}">
                <a16:creationId xmlns:a16="http://schemas.microsoft.com/office/drawing/2014/main" id="{878B66AA-FDA7-4A8B-AF57-7F331415C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Active Listening Skills | Visual.ly">
            <a:extLst>
              <a:ext uri="{FF2B5EF4-FFF2-40B4-BE49-F238E27FC236}">
                <a16:creationId xmlns:a16="http://schemas.microsoft.com/office/drawing/2014/main" id="{7DA95E42-391E-4F8C-BE13-07F602B15FA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D" dirty="0"/>
          </a:p>
        </p:txBody>
      </p:sp>
    </p:spTree>
    <p:extLst>
      <p:ext uri="{BB962C8B-B14F-4D97-AF65-F5344CB8AC3E}">
        <p14:creationId xmlns:p14="http://schemas.microsoft.com/office/powerpoint/2010/main" val="32480986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BDE89-67E4-4DD7-B64A-0527ACBAC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1A9C0C8A-5A9B-4E93-A95F-442C60AEA6E5}"/>
              </a:ext>
            </a:extLst>
          </p:cNvPr>
          <p:cNvSpPr txBox="1"/>
          <p:nvPr/>
        </p:nvSpPr>
        <p:spPr>
          <a:xfrm>
            <a:off x="249376" y="1477820"/>
            <a:ext cx="11684006" cy="5262979"/>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Listening is the ability to accurately receive and interpret messages in the communication process.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Listening is key to all effective communication.</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Listening is a valuable technique that requires the listener to thoroughly absorb, understand, respond, and retain what’s being said. </a:t>
            </a:r>
          </a:p>
          <a:p>
            <a:pPr algn="just"/>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Listening is one of the most important skills you can have.</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An active process of getting information, ideas.</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“Listening is the process of receiving, constructing meaning from, and responding to spoken.”</a:t>
            </a:r>
            <a:endParaRPr lang="en-SD"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45267E4-8761-45C8-9B37-8CC267ABEDAA}"/>
              </a:ext>
            </a:extLst>
          </p:cNvPr>
          <p:cNvSpPr txBox="1"/>
          <p:nvPr/>
        </p:nvSpPr>
        <p:spPr>
          <a:xfrm>
            <a:off x="4738257" y="295564"/>
            <a:ext cx="3321743" cy="769441"/>
          </a:xfrm>
          <a:prstGeom prst="rect">
            <a:avLst/>
          </a:prstGeom>
          <a:noFill/>
        </p:spPr>
        <p:txBody>
          <a:bodyPr wrap="none" rtlCol="0">
            <a:spAutoFit/>
          </a:bodyPr>
          <a:lstStyle/>
          <a:p>
            <a:r>
              <a:rPr lang="en-US" sz="4400" b="1" u="sng" dirty="0">
                <a:latin typeface="Times New Roman" panose="02020603050405020304" pitchFamily="18" charset="0"/>
                <a:cs typeface="Times New Roman" panose="02020603050405020304" pitchFamily="18" charset="0"/>
              </a:rPr>
              <a:t>LISTENING</a:t>
            </a:r>
            <a:endParaRPr lang="en-SD" sz="4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08379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A4A883-A16A-4F46-A04E-16D0B7396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5" name="TextBox 4">
            <a:extLst>
              <a:ext uri="{FF2B5EF4-FFF2-40B4-BE49-F238E27FC236}">
                <a16:creationId xmlns:a16="http://schemas.microsoft.com/office/drawing/2014/main" id="{22230ACB-6483-4284-8FE3-6BB823F02AF4}"/>
              </a:ext>
            </a:extLst>
          </p:cNvPr>
          <p:cNvSpPr txBox="1"/>
          <p:nvPr/>
        </p:nvSpPr>
        <p:spPr>
          <a:xfrm>
            <a:off x="249383" y="1413166"/>
            <a:ext cx="11656290" cy="5016758"/>
          </a:xfrm>
          <a:prstGeom prst="rect">
            <a:avLst/>
          </a:prstGeom>
          <a:noFill/>
        </p:spPr>
        <p:txBody>
          <a:bodyPr wrap="square" rtlCol="0">
            <a:spAutoFit/>
          </a:bodyPr>
          <a:lstStyle/>
          <a:p>
            <a:pPr marL="457200" indent="-4572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Stop talking – be silent.</a:t>
            </a:r>
          </a:p>
          <a:p>
            <a:pPr marL="457200" indent="-4572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Show interest.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Empathize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Ask questions.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Maintain eye contact.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Take notes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Listen carefully.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Put your entirety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Send feedback .</a:t>
            </a:r>
          </a:p>
          <a:p>
            <a:pPr marL="342900" indent="-342900" algn="just">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Avoid or eliminate distraction.</a:t>
            </a:r>
            <a:endParaRPr lang="en-SD" sz="32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CB4D4FD-8542-432A-A5BF-026AD4D7A4B5}"/>
              </a:ext>
            </a:extLst>
          </p:cNvPr>
          <p:cNvSpPr txBox="1"/>
          <p:nvPr/>
        </p:nvSpPr>
        <p:spPr>
          <a:xfrm>
            <a:off x="2974109" y="286329"/>
            <a:ext cx="7285905"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HOW TO LISTEN EFFECTIVELY</a:t>
            </a:r>
            <a:endParaRPr lang="en-SD" sz="36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00424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A4945D-24D5-4437-9E6C-3E80E1A5E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5A43B238-D458-47F6-841B-1FB4017D4A2C}"/>
              </a:ext>
            </a:extLst>
          </p:cNvPr>
          <p:cNvSpPr txBox="1"/>
          <p:nvPr/>
        </p:nvSpPr>
        <p:spPr>
          <a:xfrm>
            <a:off x="2152074" y="323270"/>
            <a:ext cx="8644226"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BENEFITS OF EFFECTIVE LISTENING</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1E96773-BE61-4F8D-96C8-453DC9B984A2}"/>
              </a:ext>
            </a:extLst>
          </p:cNvPr>
          <p:cNvSpPr txBox="1"/>
          <p:nvPr/>
        </p:nvSpPr>
        <p:spPr>
          <a:xfrm>
            <a:off x="240145" y="1634837"/>
            <a:ext cx="11665527" cy="4832092"/>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Enhances productivity.</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Improves relations.</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Avoids conflicts.</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Improves understanding.</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 Improves negotiation skills.  </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Adds to your Image &amp; Personality.</a:t>
            </a: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50448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210F46-4067-4BD9-923F-7F6AA70B4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CA73D4B0-511C-42EC-9B87-EF9B399A0B13}"/>
              </a:ext>
            </a:extLst>
          </p:cNvPr>
          <p:cNvSpPr txBox="1"/>
          <p:nvPr/>
        </p:nvSpPr>
        <p:spPr>
          <a:xfrm>
            <a:off x="3482106" y="341751"/>
            <a:ext cx="6375656"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PURPOSE OF LISTENING</a:t>
            </a:r>
            <a:endParaRPr lang="en-SD" sz="4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A58A640-CCB8-4FAF-999D-A98F155221D9}"/>
              </a:ext>
            </a:extLst>
          </p:cNvPr>
          <p:cNvSpPr txBox="1"/>
          <p:nvPr/>
        </p:nvSpPr>
        <p:spPr>
          <a:xfrm>
            <a:off x="286329" y="1579418"/>
            <a:ext cx="11619343" cy="5632311"/>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specifically focus on the messages being communicated, avoiding distractions and preconceptions.</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gain a full and accurate understanding into the speakers point of views and ideas.</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show interest , concern and concentration.</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encourage the speaker to communicate fully , openly , and honestly.</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develop a selflessness approach , putting the speaker first.</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To arrive at a shared and agreed understanding and acceptance of both sides views.</a:t>
            </a:r>
            <a:br>
              <a:rPr lang="en-US" sz="24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2321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E1CD1-C7F3-42DE-BA7C-FDC99C43DA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788727"/>
          </a:xfrm>
          <a:prstGeom prst="rect">
            <a:avLst/>
          </a:prstGeom>
        </p:spPr>
      </p:pic>
      <p:sp>
        <p:nvSpPr>
          <p:cNvPr id="4" name="TextBox 3">
            <a:extLst>
              <a:ext uri="{FF2B5EF4-FFF2-40B4-BE49-F238E27FC236}">
                <a16:creationId xmlns:a16="http://schemas.microsoft.com/office/drawing/2014/main" id="{5D69BEB6-09CD-4C8B-BE7D-D752AAA26030}"/>
              </a:ext>
            </a:extLst>
          </p:cNvPr>
          <p:cNvSpPr txBox="1"/>
          <p:nvPr/>
        </p:nvSpPr>
        <p:spPr>
          <a:xfrm>
            <a:off x="1099127" y="323277"/>
            <a:ext cx="10388934"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HOW TO IMPROVE YOUR LISTENING SKILLS</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F2ADF7-100B-43C2-8C18-A6DFCAD1F5E6}"/>
              </a:ext>
            </a:extLst>
          </p:cNvPr>
          <p:cNvSpPr txBox="1"/>
          <p:nvPr/>
        </p:nvSpPr>
        <p:spPr>
          <a:xfrm>
            <a:off x="249382" y="1745672"/>
            <a:ext cx="11674763" cy="4832092"/>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Limit interruptions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Pay attention to what’s being said, not what you want to say. </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Be okay with silence.</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Encourage the other person to offer ideas and solutions before you give yours</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Restate the key points you heard and ask whether they’re accurate. </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1861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ctive Listening Skills | Visual.ly">
            <a:extLst>
              <a:ext uri="{FF2B5EF4-FFF2-40B4-BE49-F238E27FC236}">
                <a16:creationId xmlns:a16="http://schemas.microsoft.com/office/drawing/2014/main" id="{1826A080-C075-476C-8F3D-EA7662D0EC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D" dirty="0"/>
          </a:p>
        </p:txBody>
      </p:sp>
      <p:pic>
        <p:nvPicPr>
          <p:cNvPr id="3" name="Picture 2">
            <a:extLst>
              <a:ext uri="{FF2B5EF4-FFF2-40B4-BE49-F238E27FC236}">
                <a16:creationId xmlns:a16="http://schemas.microsoft.com/office/drawing/2014/main" id="{F51832BA-E7B3-429F-BDAD-41B77F8727CF}"/>
              </a:ext>
            </a:extLst>
          </p:cNvPr>
          <p:cNvPicPr>
            <a:picLocks noChangeAspect="1"/>
          </p:cNvPicPr>
          <p:nvPr/>
        </p:nvPicPr>
        <p:blipFill>
          <a:blip r:embed="rId2"/>
          <a:stretch>
            <a:fillRect/>
          </a:stretch>
        </p:blipFill>
        <p:spPr>
          <a:xfrm>
            <a:off x="-152400" y="-267854"/>
            <a:ext cx="12192000" cy="6858000"/>
          </a:xfrm>
          <a:prstGeom prst="rect">
            <a:avLst/>
          </a:prstGeom>
        </p:spPr>
      </p:pic>
    </p:spTree>
    <p:extLst>
      <p:ext uri="{BB962C8B-B14F-4D97-AF65-F5344CB8AC3E}">
        <p14:creationId xmlns:p14="http://schemas.microsoft.com/office/powerpoint/2010/main" val="1474143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nfographic: 6 Key Active Listening Skills">
            <a:extLst>
              <a:ext uri="{FF2B5EF4-FFF2-40B4-BE49-F238E27FC236}">
                <a16:creationId xmlns:a16="http://schemas.microsoft.com/office/drawing/2014/main" id="{BA0BCEA0-4E79-4C6A-88DD-1C0AB5BA8E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0242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DF38E3-65AD-4F4A-8F0F-2E6FCB9126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6" name="TextBox 5">
            <a:extLst>
              <a:ext uri="{FF2B5EF4-FFF2-40B4-BE49-F238E27FC236}">
                <a16:creationId xmlns:a16="http://schemas.microsoft.com/office/drawing/2014/main" id="{611250BA-36A9-4566-90C5-DFC7A98B40C1}"/>
              </a:ext>
            </a:extLst>
          </p:cNvPr>
          <p:cNvSpPr txBox="1"/>
          <p:nvPr/>
        </p:nvSpPr>
        <p:spPr>
          <a:xfrm>
            <a:off x="2115130" y="323274"/>
            <a:ext cx="8888331"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BARRIERS TO EFFECTIVE LISTENING </a:t>
            </a:r>
            <a:endParaRPr lang="en-SD" sz="3600" b="1" u="sng"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56EA740-90BE-4979-A4D6-8FDE3F9CC0E9}"/>
              </a:ext>
            </a:extLst>
          </p:cNvPr>
          <p:cNvSpPr txBox="1"/>
          <p:nvPr/>
        </p:nvSpPr>
        <p:spPr>
          <a:xfrm>
            <a:off x="264907" y="1496287"/>
            <a:ext cx="11659237" cy="3970318"/>
          </a:xfrm>
          <a:prstGeom prst="rect">
            <a:avLst/>
          </a:prstGeom>
          <a:noFill/>
        </p:spPr>
        <p:txBody>
          <a:bodyPr wrap="square" rtlCol="0">
            <a:spAutoFit/>
          </a:bodyPr>
          <a:lstStyle/>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Pre-judgments about the speaker.</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Assuming that the speaker is going to give some unimportant information .</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Arriving late for a speech, presentation or lecture</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Lack of concentration/interest .</a:t>
            </a:r>
          </a:p>
          <a:p>
            <a:pPr marL="285750" indent="-285750" algn="just">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Speaker or listener being distracted by disturbances .</a:t>
            </a: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912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ow do I learn the art of convincing people?” | News &amp;amp; Events">
            <a:extLst>
              <a:ext uri="{FF2B5EF4-FFF2-40B4-BE49-F238E27FC236}">
                <a16:creationId xmlns:a16="http://schemas.microsoft.com/office/drawing/2014/main" id="{5D3DF8C6-F048-4AE8-92AF-85D149A7D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1" y="812801"/>
            <a:ext cx="12330546" cy="604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6A6A210-1DEF-4A37-9CFA-E64B5D2470AA}"/>
              </a:ext>
            </a:extLst>
          </p:cNvPr>
          <p:cNvSpPr txBox="1"/>
          <p:nvPr/>
        </p:nvSpPr>
        <p:spPr>
          <a:xfrm>
            <a:off x="4895271" y="27711"/>
            <a:ext cx="3490058"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PERSUASION</a:t>
            </a:r>
            <a:endParaRPr lang="en-SD" sz="4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3061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hat are the Types of Communication (Diagrams and Examples)">
            <a:extLst>
              <a:ext uri="{FF2B5EF4-FFF2-40B4-BE49-F238E27FC236}">
                <a16:creationId xmlns:a16="http://schemas.microsoft.com/office/drawing/2014/main" id="{BDE049A7-AB07-413B-A3D1-30FFAB4328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1999"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688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52B32-A2B3-4E4F-BD73-039A9EA0E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B37C588F-79FB-4BC1-A5B8-DD981E124B59}"/>
              </a:ext>
            </a:extLst>
          </p:cNvPr>
          <p:cNvSpPr txBox="1"/>
          <p:nvPr/>
        </p:nvSpPr>
        <p:spPr>
          <a:xfrm>
            <a:off x="249383" y="443347"/>
            <a:ext cx="11683999" cy="6370975"/>
          </a:xfrm>
          <a:prstGeom prst="rect">
            <a:avLst/>
          </a:prstGeom>
          <a:noFill/>
        </p:spPr>
        <p:txBody>
          <a:bodyPr wrap="square" rtlCol="0">
            <a:spAutoFit/>
          </a:bodyPr>
          <a:lstStyle/>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Persuasion is convincing others to agree with your point of view or follow a course of action.</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Persuasion involves assessing your audience's needs, building rapport, focusing on the benefits, countering objections, and finding common ground. </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Persuasion is a skill that can be learned and improved.</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Employers value persuasive skills in employees because these skills can impact many aspects of job performance</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Persuasion is an innate personality trait in some, but it's also a skill that can be learned and improved. </a:t>
            </a:r>
          </a:p>
          <a:p>
            <a:pPr marL="285750" indent="-285750"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Sales is the most obvious form of persuasion, but this skill is used in many other positions as well. </a:t>
            </a:r>
          </a:p>
          <a:p>
            <a:pPr marL="285750" indent="-285750" algn="just">
              <a:buFont typeface="Wingdings" panose="05000000000000000000" pitchFamily="2" charset="2"/>
              <a:buChar char="§"/>
            </a:pP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2698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044B4D-BE11-4ADF-AF03-20716DC47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4" name="TextBox 3">
            <a:extLst>
              <a:ext uri="{FF2B5EF4-FFF2-40B4-BE49-F238E27FC236}">
                <a16:creationId xmlns:a16="http://schemas.microsoft.com/office/drawing/2014/main" id="{DA5583D7-B915-4207-982C-A2DC9F2873F8}"/>
              </a:ext>
            </a:extLst>
          </p:cNvPr>
          <p:cNvSpPr txBox="1"/>
          <p:nvPr/>
        </p:nvSpPr>
        <p:spPr>
          <a:xfrm>
            <a:off x="3315856" y="277095"/>
            <a:ext cx="184731" cy="1200329"/>
          </a:xfrm>
          <a:prstGeom prst="rect">
            <a:avLst/>
          </a:prstGeom>
          <a:noFill/>
        </p:spPr>
        <p:txBody>
          <a:bodyPr wrap="none" rtlCol="0">
            <a:spAutoFit/>
          </a:bodyPr>
          <a:lstStyle/>
          <a:p>
            <a:endParaRPr lang="en-US" sz="3600" b="1" u="sng" dirty="0">
              <a:latin typeface="Times New Roman" panose="02020603050405020304" pitchFamily="18" charset="0"/>
              <a:cs typeface="Times New Roman" panose="02020603050405020304" pitchFamily="18" charset="0"/>
            </a:endParaRPr>
          </a:p>
          <a:p>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B85DFA0-2211-4239-A45D-CD202EE4AFA1}"/>
              </a:ext>
            </a:extLst>
          </p:cNvPr>
          <p:cNvSpPr txBox="1"/>
          <p:nvPr/>
        </p:nvSpPr>
        <p:spPr>
          <a:xfrm>
            <a:off x="2835562" y="341752"/>
            <a:ext cx="7567008"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KEY ELEMENTS IN PERSUASION</a:t>
            </a:r>
            <a:endParaRPr lang="en-SD" sz="36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F673DC4-2DCD-45F3-A6D0-16FE05239901}"/>
              </a:ext>
            </a:extLst>
          </p:cNvPr>
          <p:cNvSpPr txBox="1"/>
          <p:nvPr/>
        </p:nvSpPr>
        <p:spPr>
          <a:xfrm>
            <a:off x="244765" y="1731451"/>
            <a:ext cx="11702469" cy="4401205"/>
          </a:xfrm>
          <a:prstGeom prst="rect">
            <a:avLst/>
          </a:prstGeom>
          <a:noFill/>
        </p:spPr>
        <p:txBody>
          <a:bodyPr wrap="square" rtlCol="0">
            <a:spAutoFit/>
          </a:bodyPr>
          <a:lstStyle/>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The Source</a:t>
            </a:r>
            <a:r>
              <a:rPr lang="en-US" sz="2800" dirty="0">
                <a:latin typeface="Times New Roman" panose="02020603050405020304" pitchFamily="18" charset="0"/>
                <a:cs typeface="Times New Roman" panose="02020603050405020304" pitchFamily="18" charset="0"/>
              </a:rPr>
              <a:t> : The person who sends communication.</a:t>
            </a:r>
          </a:p>
          <a:p>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The Receiver </a:t>
            </a:r>
            <a:r>
              <a:rPr lang="en-US" sz="2800" dirty="0">
                <a:latin typeface="Times New Roman" panose="02020603050405020304" pitchFamily="18" charset="0"/>
                <a:cs typeface="Times New Roman" panose="02020603050405020304" pitchFamily="18" charset="0"/>
              </a:rPr>
              <a:t>: The target of a persuasive message.</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The Message </a:t>
            </a:r>
            <a:r>
              <a:rPr lang="en-US" sz="2800" dirty="0">
                <a:latin typeface="Times New Roman" panose="02020603050405020304" pitchFamily="18" charset="0"/>
                <a:cs typeface="Times New Roman" panose="02020603050405020304" pitchFamily="18" charset="0"/>
              </a:rPr>
              <a:t>: The content of a piece of communication.</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b="1" dirty="0">
                <a:latin typeface="Times New Roman" panose="02020603050405020304" pitchFamily="18" charset="0"/>
                <a:cs typeface="Times New Roman" panose="02020603050405020304" pitchFamily="18" charset="0"/>
              </a:rPr>
              <a:t>The Channel </a:t>
            </a:r>
            <a:r>
              <a:rPr lang="en-US" sz="2800" dirty="0">
                <a:latin typeface="Times New Roman" panose="02020603050405020304" pitchFamily="18" charset="0"/>
                <a:cs typeface="Times New Roman" panose="02020603050405020304" pitchFamily="18" charset="0"/>
              </a:rPr>
              <a:t>: The medium used to send the communication.</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err="1">
                <a:latin typeface="Times New Roman" panose="02020603050405020304" pitchFamily="18" charset="0"/>
                <a:cs typeface="Times New Roman" panose="02020603050405020304" pitchFamily="18" charset="0"/>
              </a:rPr>
              <a:t>Eg.</a:t>
            </a:r>
            <a:r>
              <a:rPr lang="en-US" sz="2800" dirty="0">
                <a:latin typeface="Times New Roman" panose="02020603050405020304" pitchFamily="18" charset="0"/>
                <a:cs typeface="Times New Roman" panose="02020603050405020304" pitchFamily="18" charset="0"/>
              </a:rPr>
              <a:t>  Newspaper , television, the Internet , verbal &amp; non verbal communication</a:t>
            </a:r>
            <a:r>
              <a:rPr lang="en-US" dirty="0">
                <a:latin typeface="Times New Roman" panose="02020603050405020304" pitchFamily="18" charset="0"/>
                <a:cs typeface="Times New Roman" panose="02020603050405020304" pitchFamily="18" charset="0"/>
              </a:rPr>
              <a:t>.</a:t>
            </a:r>
            <a:endParaRPr lang="en-SD"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14836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1E4C2-E62C-4B7C-BDD1-BD5A2C880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363"/>
            <a:ext cx="12192000" cy="6950364"/>
          </a:xfrm>
          <a:prstGeom prst="rect">
            <a:avLst/>
          </a:prstGeom>
        </p:spPr>
      </p:pic>
      <p:sp>
        <p:nvSpPr>
          <p:cNvPr id="4" name="TextBox 3">
            <a:extLst>
              <a:ext uri="{FF2B5EF4-FFF2-40B4-BE49-F238E27FC236}">
                <a16:creationId xmlns:a16="http://schemas.microsoft.com/office/drawing/2014/main" id="{F9A65354-21A2-4A9C-974A-3B1A0316BFEF}"/>
              </a:ext>
            </a:extLst>
          </p:cNvPr>
          <p:cNvSpPr txBox="1"/>
          <p:nvPr/>
        </p:nvSpPr>
        <p:spPr>
          <a:xfrm>
            <a:off x="2761672" y="286328"/>
            <a:ext cx="7222837" cy="584775"/>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TIPS TO SUCCESSFUL PERSUASION</a:t>
            </a:r>
            <a:endParaRPr lang="en-SD"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D8F042E-CCFD-441D-B15F-3F255110D88F}"/>
              </a:ext>
            </a:extLst>
          </p:cNvPr>
          <p:cNvSpPr txBox="1"/>
          <p:nvPr/>
        </p:nvSpPr>
        <p:spPr>
          <a:xfrm>
            <a:off x="277095" y="1514763"/>
            <a:ext cx="11683996" cy="3970318"/>
          </a:xfrm>
          <a:prstGeom prst="rect">
            <a:avLst/>
          </a:prstGeom>
          <a:noFill/>
        </p:spPr>
        <p:txBody>
          <a:bodyPr wrap="square" rtlCol="0">
            <a:spAutoFit/>
          </a:bodyPr>
          <a:lstStyle/>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Focus on the needs of other party.</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Argue your case with logic.</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Use positive rather than negative language.</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Subtly compliment the other party.</a:t>
            </a:r>
          </a:p>
          <a:p>
            <a:pPr marL="285750" indent="-285750">
              <a:buFont typeface="Wingdings" panose="05000000000000000000" pitchFamily="2" charset="2"/>
              <a:buChar char="§"/>
            </a:pPr>
            <a:endParaRPr lang="en-US" sz="28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Mirroring the other person’s </a:t>
            </a:r>
            <a:endParaRPr lang="en-SD"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5488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e Most Important Rules of Negotiation - Shapiro Negotiations">
            <a:extLst>
              <a:ext uri="{FF2B5EF4-FFF2-40B4-BE49-F238E27FC236}">
                <a16:creationId xmlns:a16="http://schemas.microsoft.com/office/drawing/2014/main" id="{FB654E8D-667E-4852-AFF1-E59D597D1B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715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E2D6A9-F370-4645-AB4D-D2639FBD3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55"/>
            <a:ext cx="12191999" cy="6922655"/>
          </a:xfrm>
          <a:prstGeom prst="rect">
            <a:avLst/>
          </a:prstGeom>
        </p:spPr>
      </p:pic>
      <p:sp>
        <p:nvSpPr>
          <p:cNvPr id="4" name="TextBox 3">
            <a:extLst>
              <a:ext uri="{FF2B5EF4-FFF2-40B4-BE49-F238E27FC236}">
                <a16:creationId xmlns:a16="http://schemas.microsoft.com/office/drawing/2014/main" id="{B521BD8F-C600-48E1-8694-7349475062C8}"/>
              </a:ext>
            </a:extLst>
          </p:cNvPr>
          <p:cNvSpPr txBox="1"/>
          <p:nvPr/>
        </p:nvSpPr>
        <p:spPr>
          <a:xfrm>
            <a:off x="2789382" y="2567709"/>
            <a:ext cx="184731" cy="369332"/>
          </a:xfrm>
          <a:prstGeom prst="rect">
            <a:avLst/>
          </a:prstGeom>
          <a:noFill/>
        </p:spPr>
        <p:txBody>
          <a:bodyPr wrap="none" rtlCol="0">
            <a:spAutoFit/>
          </a:bodyPr>
          <a:lstStyle/>
          <a:p>
            <a:endParaRPr lang="en-SD" dirty="0"/>
          </a:p>
        </p:txBody>
      </p:sp>
      <p:sp>
        <p:nvSpPr>
          <p:cNvPr id="5" name="TextBox 4">
            <a:extLst>
              <a:ext uri="{FF2B5EF4-FFF2-40B4-BE49-F238E27FC236}">
                <a16:creationId xmlns:a16="http://schemas.microsoft.com/office/drawing/2014/main" id="{80947F86-90CD-4A08-96EE-14F8DDD54BBA}"/>
              </a:ext>
            </a:extLst>
          </p:cNvPr>
          <p:cNvSpPr txBox="1"/>
          <p:nvPr/>
        </p:nvSpPr>
        <p:spPr>
          <a:xfrm>
            <a:off x="286330" y="1570181"/>
            <a:ext cx="11628580" cy="5632311"/>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negotiation is a strategic discussion that resolves an issue in a way that both parties find acceptable.</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By negotiating, all involved parties try to avoid arguing but agree to reach some form of compromise.</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Negotiations involve some give and take, which means one party will always come out on top of the negotiation.</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negotiating, be sure to justify your position.</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Before you begin the negotiating process, it's a good idea to know when you'll walk away.</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24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896C36F0-4764-4798-A011-ED197012DF8F}"/>
              </a:ext>
            </a:extLst>
          </p:cNvPr>
          <p:cNvSpPr txBox="1"/>
          <p:nvPr/>
        </p:nvSpPr>
        <p:spPr>
          <a:xfrm>
            <a:off x="4516584" y="230910"/>
            <a:ext cx="3879973"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NEGOTIATION</a:t>
            </a:r>
            <a:endParaRPr lang="en-SD" sz="40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064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1BAFF-88CB-481E-91ED-3B9713608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E597064D-BC07-483E-B412-127D64C46479}"/>
              </a:ext>
            </a:extLst>
          </p:cNvPr>
          <p:cNvSpPr txBox="1"/>
          <p:nvPr/>
        </p:nvSpPr>
        <p:spPr>
          <a:xfrm>
            <a:off x="1690252" y="332512"/>
            <a:ext cx="9256829" cy="707886"/>
          </a:xfrm>
          <a:prstGeom prst="rect">
            <a:avLst/>
          </a:prstGeom>
          <a:noFill/>
        </p:spPr>
        <p:txBody>
          <a:bodyPr wrap="none" rtlCol="0">
            <a:spAutoFit/>
          </a:bodyPr>
          <a:lstStyle/>
          <a:p>
            <a:r>
              <a:rPr lang="en-US" sz="4000" b="1" u="sng" dirty="0">
                <a:latin typeface="Times New Roman" panose="02020603050405020304" pitchFamily="18" charset="0"/>
                <a:cs typeface="Times New Roman" panose="02020603050405020304" pitchFamily="18" charset="0"/>
              </a:rPr>
              <a:t>HOW TO NEGOTIATE EFFECTIVELY</a:t>
            </a:r>
            <a:endParaRPr lang="en-SD" sz="40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28B4884-4059-45FD-A0DF-7CCA3169E97B}"/>
              </a:ext>
            </a:extLst>
          </p:cNvPr>
          <p:cNvSpPr txBox="1"/>
          <p:nvPr/>
        </p:nvSpPr>
        <p:spPr>
          <a:xfrm>
            <a:off x="249383" y="1403927"/>
            <a:ext cx="11684000" cy="4924425"/>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React sensibly.</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Patience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Confident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 dignified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 very clear in your communication.</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 a good listener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 reasonable </a:t>
            </a:r>
          </a:p>
        </p:txBody>
      </p:sp>
    </p:spTree>
    <p:extLst>
      <p:ext uri="{BB962C8B-B14F-4D97-AF65-F5344CB8AC3E}">
        <p14:creationId xmlns:p14="http://schemas.microsoft.com/office/powerpoint/2010/main" val="15355672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A5E397-AB97-454A-A72E-963A08756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CBC23670-DE5B-4437-BFDE-9C49A94156F7}"/>
              </a:ext>
            </a:extLst>
          </p:cNvPr>
          <p:cNvSpPr txBox="1"/>
          <p:nvPr/>
        </p:nvSpPr>
        <p:spPr>
          <a:xfrm>
            <a:off x="1671781" y="369458"/>
            <a:ext cx="9546588"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TIPS TO IMPROVE NEGOTIATION SKILLS</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05D7D76-537E-4C12-9875-E6FF00BC8174}"/>
              </a:ext>
            </a:extLst>
          </p:cNvPr>
          <p:cNvSpPr txBox="1"/>
          <p:nvPr/>
        </p:nvSpPr>
        <p:spPr>
          <a:xfrm>
            <a:off x="267857" y="1440875"/>
            <a:ext cx="11656288" cy="5324535"/>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Prepare for the negotiation.</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Be ready to compromise.</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Set a timeline.</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Offer multiple solutions.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Speak with confidence.</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Learn to accept failures.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Work on your weakness.</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Practice negotiation.</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endParaRPr lang="en-S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20850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2B5E7-9A3E-4886-B4F2-628059144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CC4668B0-BAEA-42A7-8D99-A37BE712EA7D}"/>
              </a:ext>
            </a:extLst>
          </p:cNvPr>
          <p:cNvSpPr txBox="1"/>
          <p:nvPr/>
        </p:nvSpPr>
        <p:spPr>
          <a:xfrm>
            <a:off x="2272144" y="332510"/>
            <a:ext cx="184731" cy="646331"/>
          </a:xfrm>
          <a:prstGeom prst="rect">
            <a:avLst/>
          </a:prstGeom>
          <a:noFill/>
        </p:spPr>
        <p:txBody>
          <a:bodyPr wrap="none" rtlCol="0">
            <a:spAutoFit/>
          </a:bodyPr>
          <a:lstStyle/>
          <a:p>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47DF056-3341-486B-A50C-7D790D88C022}"/>
              </a:ext>
            </a:extLst>
          </p:cNvPr>
          <p:cNvSpPr txBox="1"/>
          <p:nvPr/>
        </p:nvSpPr>
        <p:spPr>
          <a:xfrm>
            <a:off x="878029" y="332512"/>
            <a:ext cx="10294613"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CHALLENGES FOR AN EFFECTIVE NEGOTIATION </a:t>
            </a:r>
            <a:endParaRPr lang="en-SD" sz="32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21FA790-9A26-47B3-9BDC-742E4B3E56D0}"/>
              </a:ext>
            </a:extLst>
          </p:cNvPr>
          <p:cNvSpPr txBox="1"/>
          <p:nvPr/>
        </p:nvSpPr>
        <p:spPr>
          <a:xfrm>
            <a:off x="285750" y="1209675"/>
            <a:ext cx="11620500" cy="4893647"/>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time.</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Going unprepared for a negotiation.</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patience.</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Criticism, sarcasm, derogatory remarks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Avoid last minute changes .</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Being too rigid.</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Lack of confidence.</a:t>
            </a: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636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9D3001-DFFC-4EE3-9FC0-29688CEBC79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3301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5A9C2-0B78-4084-9F72-17707367C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805E6CD7-4E58-4264-A2BA-E6AAAD1AF5F8}"/>
              </a:ext>
            </a:extLst>
          </p:cNvPr>
          <p:cNvSpPr txBox="1"/>
          <p:nvPr/>
        </p:nvSpPr>
        <p:spPr>
          <a:xfrm>
            <a:off x="1616365" y="424875"/>
            <a:ext cx="9614555"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COMMUNICATING BAD NEWS/MESSAGES</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7AF1FB3-5FCE-4B86-B3C8-E3A8DFAE55D1}"/>
              </a:ext>
            </a:extLst>
          </p:cNvPr>
          <p:cNvSpPr txBox="1"/>
          <p:nvPr/>
        </p:nvSpPr>
        <p:spPr>
          <a:xfrm>
            <a:off x="286330" y="1874986"/>
            <a:ext cx="11656288" cy="4154984"/>
          </a:xfrm>
          <a:prstGeom prst="rect">
            <a:avLst/>
          </a:prstGeom>
          <a:noFill/>
        </p:spPr>
        <p:txBody>
          <a:bodyPr wrap="square" rtlCol="0">
            <a:spAutoFit/>
          </a:bodyPr>
          <a:lstStyle/>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Delivering bad news is something that we all have to do at some point.</a:t>
            </a:r>
          </a:p>
          <a:p>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Bad news is always difficult to handle, whether you’re delivering it or receiving it.</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Financial hardship, closedowns, restructures and layoffs are commonplace.</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Delivering bad news effectively is essential for maintaining morale, ensuring business competitiveness and protecting the brand.</a:t>
            </a:r>
          </a:p>
          <a:p>
            <a:pPr marL="285750" indent="-285750">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Delivering bad news is tough. It’s even harder when you don’t agree with the message or decision you’re communicating. </a:t>
            </a:r>
            <a:endParaRPr lang="en-SD"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235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Verbal Vs Non-verbal Communication: Difference between them with examples &amp;amp;  comparison chart - YouTube">
            <a:extLst>
              <a:ext uri="{FF2B5EF4-FFF2-40B4-BE49-F238E27FC236}">
                <a16:creationId xmlns:a16="http://schemas.microsoft.com/office/drawing/2014/main" id="{0C79CCDF-8DB8-49E8-8BD0-46324B1D9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4545"/>
            <a:ext cx="12192000" cy="570807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9FF40A6-697E-408D-938E-308EE6A22C71}"/>
              </a:ext>
            </a:extLst>
          </p:cNvPr>
          <p:cNvSpPr txBox="1"/>
          <p:nvPr/>
        </p:nvSpPr>
        <p:spPr>
          <a:xfrm>
            <a:off x="1740555" y="92368"/>
            <a:ext cx="9741769" cy="584775"/>
          </a:xfrm>
          <a:prstGeom prst="rect">
            <a:avLst/>
          </a:prstGeom>
          <a:noFill/>
        </p:spPr>
        <p:txBody>
          <a:bodyPr wrap="none" rtlCol="0">
            <a:spAutoFit/>
          </a:bodyPr>
          <a:lstStyle/>
          <a:p>
            <a:pPr algn="just"/>
            <a:r>
              <a:rPr lang="en-US" sz="3200" b="1" dirty="0">
                <a:latin typeface="Times New Roman" panose="02020603050405020304" pitchFamily="18" charset="0"/>
                <a:cs typeface="Times New Roman" panose="02020603050405020304" pitchFamily="18" charset="0"/>
              </a:rPr>
              <a:t>VERBAL AND NON- VERBAL COMMUNICATION</a:t>
            </a:r>
            <a:endParaRPr lang="en-SD"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8789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9D605C-0C6E-4706-B18D-5DAE7AA7A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56B81CD4-6A9C-4C06-9040-EA64988776C1}"/>
              </a:ext>
            </a:extLst>
          </p:cNvPr>
          <p:cNvSpPr txBox="1"/>
          <p:nvPr/>
        </p:nvSpPr>
        <p:spPr>
          <a:xfrm>
            <a:off x="258605" y="683491"/>
            <a:ext cx="11665540" cy="5632311"/>
          </a:xfrm>
          <a:prstGeom prst="rect">
            <a:avLst/>
          </a:prstGeom>
          <a:noFill/>
        </p:spPr>
        <p:txBody>
          <a:bodyPr wrap="square" rtlCol="0">
            <a:spAutoFit/>
          </a:bodyPr>
          <a:lstStyle/>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a managerial role, it’s natural to feel ambivalence” when delivering disappointing news.”</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“As a manager, you walk a fine line between being a company advocate and an employee advocate.”</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Reconciling the two is no easy task and you often feel stuck between a rock and a hard place. Here’s how to navigate the situation:</a:t>
            </a:r>
          </a:p>
          <a:p>
            <a:pPr marL="285750" indent="-285750">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Prepare for the conversation.</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Be direct and avoid mixed messages.</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Explain how the decision was made.</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Allow for venting, not debate.</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Focus on the future.</a:t>
            </a:r>
          </a:p>
          <a:p>
            <a:pPr marL="285750" indent="-28575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Putting it all together.</a:t>
            </a:r>
            <a:endParaRPr lang="en-SD"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2102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AA4318-5A88-450F-BBCA-0BE840DB2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5"/>
            <a:ext cx="12192000" cy="6922655"/>
          </a:xfrm>
          <a:prstGeom prst="rect">
            <a:avLst/>
          </a:prstGeom>
        </p:spPr>
      </p:pic>
      <p:sp>
        <p:nvSpPr>
          <p:cNvPr id="4" name="TextBox 3">
            <a:extLst>
              <a:ext uri="{FF2B5EF4-FFF2-40B4-BE49-F238E27FC236}">
                <a16:creationId xmlns:a16="http://schemas.microsoft.com/office/drawing/2014/main" id="{8D46E312-F198-47B5-A093-08C8018FBF4E}"/>
              </a:ext>
            </a:extLst>
          </p:cNvPr>
          <p:cNvSpPr txBox="1"/>
          <p:nvPr/>
        </p:nvSpPr>
        <p:spPr>
          <a:xfrm>
            <a:off x="398032" y="314037"/>
            <a:ext cx="11478270" cy="646331"/>
          </a:xfrm>
          <a:prstGeom prst="rect">
            <a:avLst/>
          </a:prstGeom>
          <a:noFill/>
        </p:spPr>
        <p:txBody>
          <a:bodyPr wrap="none" rtlCol="0">
            <a:spAutoFit/>
          </a:bodyPr>
          <a:lstStyle/>
          <a:p>
            <a:r>
              <a:rPr lang="en-US" sz="3600" b="1" u="sng" dirty="0">
                <a:latin typeface="Times New Roman" panose="02020603050405020304" pitchFamily="18" charset="0"/>
                <a:cs typeface="Times New Roman" panose="02020603050405020304" pitchFamily="18" charset="0"/>
              </a:rPr>
              <a:t>DO’s OF COMMUNICATING BAD NEWS/MESSAGES</a:t>
            </a:r>
            <a:endParaRPr lang="en-SD" sz="36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D7003C0-EFC0-4212-9D95-FC357C42B000}"/>
              </a:ext>
            </a:extLst>
          </p:cNvPr>
          <p:cNvSpPr txBox="1"/>
          <p:nvPr/>
        </p:nvSpPr>
        <p:spPr>
          <a:xfrm>
            <a:off x="342900" y="1562100"/>
            <a:ext cx="11533402" cy="4524315"/>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Prepare yourself.</a:t>
            </a:r>
          </a:p>
          <a:p>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Give the employees the opportunity to speak their mind.</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Make an effort to be encouraging.</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Treat them with empathy.</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 Anticipate people’s questions.</a:t>
            </a:r>
            <a:endParaRPr lang="en-S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91978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19FC07-73DF-41AA-B7BA-D26DF80E4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40303348-4835-45BD-8282-EB368CB03AC9}"/>
              </a:ext>
            </a:extLst>
          </p:cNvPr>
          <p:cNvSpPr txBox="1"/>
          <p:nvPr/>
        </p:nvSpPr>
        <p:spPr>
          <a:xfrm>
            <a:off x="800100" y="361950"/>
            <a:ext cx="10934340" cy="584775"/>
          </a:xfrm>
          <a:prstGeom prst="rect">
            <a:avLst/>
          </a:prstGeom>
          <a:noFill/>
        </p:spPr>
        <p:txBody>
          <a:bodyPr wrap="none" rtlCol="0">
            <a:spAutoFit/>
          </a:bodyPr>
          <a:lstStyle/>
          <a:p>
            <a:r>
              <a:rPr lang="en-US" sz="3200" b="1" u="sng" dirty="0">
                <a:latin typeface="Times New Roman" panose="02020603050405020304" pitchFamily="18" charset="0"/>
                <a:cs typeface="Times New Roman" panose="02020603050405020304" pitchFamily="18" charset="0"/>
              </a:rPr>
              <a:t>DON’Ts OF COMMUNICATING BAD NEWS/MESSAGES</a:t>
            </a:r>
            <a:endParaRPr lang="en-SD" sz="3200" b="1" u="sng"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B4BABB3-3763-4E44-BE14-5E0690877ED1}"/>
              </a:ext>
            </a:extLst>
          </p:cNvPr>
          <p:cNvSpPr txBox="1"/>
          <p:nvPr/>
        </p:nvSpPr>
        <p:spPr>
          <a:xfrm>
            <a:off x="238125" y="1685925"/>
            <a:ext cx="11696700" cy="4524315"/>
          </a:xfrm>
          <a:prstGeom prst="rect">
            <a:avLst/>
          </a:prstGeom>
          <a:noFill/>
        </p:spPr>
        <p:txBody>
          <a:bodyPr wrap="square" rtlCol="0">
            <a:spAutoFit/>
          </a:bodyPr>
          <a:lstStyle/>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Don't joke around. </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Don't beat around the bush.</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Don't</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be too vague.</a:t>
            </a:r>
          </a:p>
          <a:p>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Don't</a:t>
            </a:r>
            <a:r>
              <a:rPr lang="en-US" sz="3200" b="1"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give advice unless asked.</a:t>
            </a:r>
          </a:p>
          <a:p>
            <a:pPr marL="285750" indent="-285750">
              <a:buFont typeface="Wingdings" panose="05000000000000000000" pitchFamily="2" charset="2"/>
              <a:buChar char="§"/>
            </a:pPr>
            <a:endParaRPr lang="en-US" sz="32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Don’t sugar coat too much.</a:t>
            </a:r>
            <a:endParaRPr lang="en-SD"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231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0D4170-C72C-4D5B-954B-91BF6311E866}"/>
              </a:ext>
            </a:extLst>
          </p:cNvPr>
          <p:cNvPicPr>
            <a:picLocks noChangeAspect="1"/>
          </p:cNvPicPr>
          <p:nvPr/>
        </p:nvPicPr>
        <p:blipFill>
          <a:blip r:embed="rId2"/>
          <a:stretch>
            <a:fillRect/>
          </a:stretch>
        </p:blipFill>
        <p:spPr>
          <a:xfrm>
            <a:off x="-1" y="0"/>
            <a:ext cx="12192001" cy="6858000"/>
          </a:xfrm>
          <a:prstGeom prst="rect">
            <a:avLst/>
          </a:prstGeom>
        </p:spPr>
      </p:pic>
    </p:spTree>
    <p:extLst>
      <p:ext uri="{BB962C8B-B14F-4D97-AF65-F5344CB8AC3E}">
        <p14:creationId xmlns:p14="http://schemas.microsoft.com/office/powerpoint/2010/main" val="3660547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0D5EE-76AB-4A3D-936B-B6404559C1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1999" cy="6858000"/>
          </a:xfrm>
          <a:prstGeom prst="rect">
            <a:avLst/>
          </a:prstGeom>
        </p:spPr>
      </p:pic>
      <p:sp>
        <p:nvSpPr>
          <p:cNvPr id="4" name="TextBox 3">
            <a:extLst>
              <a:ext uri="{FF2B5EF4-FFF2-40B4-BE49-F238E27FC236}">
                <a16:creationId xmlns:a16="http://schemas.microsoft.com/office/drawing/2014/main" id="{9D1F3545-3209-469C-A3E1-FF045D633A87}"/>
              </a:ext>
            </a:extLst>
          </p:cNvPr>
          <p:cNvSpPr txBox="1"/>
          <p:nvPr/>
        </p:nvSpPr>
        <p:spPr>
          <a:xfrm>
            <a:off x="535713" y="942114"/>
            <a:ext cx="8493479" cy="830997"/>
          </a:xfrm>
          <a:prstGeom prst="rect">
            <a:avLst/>
          </a:prstGeom>
          <a:noFill/>
        </p:spPr>
        <p:txBody>
          <a:bodyPr wrap="none" rtlCol="0">
            <a:spAutoFit/>
          </a:bodyPr>
          <a:lstStyle/>
          <a:p>
            <a:r>
              <a:rPr lang="en-US" sz="4800" b="1" u="sng" dirty="0">
                <a:latin typeface="Times New Roman" panose="02020603050405020304" pitchFamily="18" charset="0"/>
                <a:cs typeface="Times New Roman" panose="02020603050405020304" pitchFamily="18" charset="0"/>
              </a:rPr>
              <a:t>VERBAL COMMUNICATION</a:t>
            </a:r>
            <a:endParaRPr lang="en-SD" sz="48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D4B674E-6D6D-449D-B27E-C31A7B642403}"/>
              </a:ext>
            </a:extLst>
          </p:cNvPr>
          <p:cNvSpPr txBox="1"/>
          <p:nvPr/>
        </p:nvSpPr>
        <p:spPr>
          <a:xfrm>
            <a:off x="295576" y="2706253"/>
            <a:ext cx="11610097" cy="1754326"/>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It means communicating with words, written or spoken. Verbal communication consists of speaking , listening , writing and reading. </a:t>
            </a:r>
            <a:endParaRPr lang="en-SD"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07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0DCC63-9307-43B7-8126-875277DC5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 y="-110839"/>
            <a:ext cx="12191999" cy="6922655"/>
          </a:xfrm>
          <a:prstGeom prst="rect">
            <a:avLst/>
          </a:prstGeom>
        </p:spPr>
      </p:pic>
      <p:sp>
        <p:nvSpPr>
          <p:cNvPr id="4" name="TextBox 3">
            <a:extLst>
              <a:ext uri="{FF2B5EF4-FFF2-40B4-BE49-F238E27FC236}">
                <a16:creationId xmlns:a16="http://schemas.microsoft.com/office/drawing/2014/main" id="{67CC84C0-AC03-40F4-BC5A-F767D0B71269}"/>
              </a:ext>
            </a:extLst>
          </p:cNvPr>
          <p:cNvSpPr txBox="1"/>
          <p:nvPr/>
        </p:nvSpPr>
        <p:spPr>
          <a:xfrm>
            <a:off x="304802" y="440751"/>
            <a:ext cx="11628580"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CHARACTERISTICS OF EFFECTIVE VERBAL COMMUNICATION</a:t>
            </a:r>
            <a:endParaRPr lang="en-SD" sz="2800" b="1" u="sng"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C9F7895-CBCB-4405-9D7B-1151F3A5957A}"/>
              </a:ext>
            </a:extLst>
          </p:cNvPr>
          <p:cNvSpPr txBox="1"/>
          <p:nvPr/>
        </p:nvSpPr>
        <p:spPr>
          <a:xfrm>
            <a:off x="350980" y="1649560"/>
            <a:ext cx="11185238" cy="7171194"/>
          </a:xfrm>
          <a:prstGeom prst="rect">
            <a:avLst/>
          </a:prstGeom>
          <a:noFill/>
        </p:spPr>
        <p:txBody>
          <a:bodyPr wrap="square" rtlCol="0">
            <a:spAutoFit/>
          </a:bodyPr>
          <a:lstStyle/>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Consider the Objective.</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Be sincere.</a:t>
            </a: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 simple language , familiar words.</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Be brief and precise.</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Assume nothing.</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Use polite tone and words.</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Say something pleasing and interesting.</a:t>
            </a: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SD"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705963"/>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29F68FFC-748B-4FC3-BF39-7F84A6D5840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3900</TotalTime>
  <Words>1860</Words>
  <Application>Microsoft Office PowerPoint</Application>
  <PresentationFormat>Widescreen</PresentationFormat>
  <Paragraphs>470</Paragraphs>
  <Slides>73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73</vt:i4>
      </vt:variant>
    </vt:vector>
  </HeadingPairs>
  <TitlesOfParts>
    <vt:vector size="84" baseType="lpstr">
      <vt:lpstr>Arial</vt:lpstr>
      <vt:lpstr>Calibri</vt:lpstr>
      <vt:lpstr>Calibri Light</vt:lpstr>
      <vt:lpstr>Merriweather</vt:lpstr>
      <vt:lpstr>Times New Roman</vt:lpstr>
      <vt:lpstr>Tw Cen MT</vt:lpstr>
      <vt:lpstr>Tw Cen MT Condensed</vt:lpstr>
      <vt:lpstr>Wingdings</vt:lpstr>
      <vt:lpstr>Wingdings 3</vt:lpstr>
      <vt:lpstr>Office Theme</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Facial expression</vt:lpstr>
      <vt:lpstr>posture</vt:lpstr>
      <vt:lpstr>gesture</vt:lpstr>
      <vt:lpstr>Oculesics </vt:lpstr>
      <vt:lpstr>PowerPoint Presentation</vt:lpstr>
      <vt:lpstr>PowerPoint Presentation</vt:lpstr>
      <vt:lpstr>PowerPoint Presentation</vt:lpstr>
      <vt:lpstr>PowerPoint Presentation</vt:lpstr>
      <vt:lpstr>Physiological Barriers </vt:lpstr>
      <vt:lpstr>Cultural Barriers</vt:lpstr>
      <vt:lpstr>PowerPoint Presentation</vt:lpstr>
      <vt:lpstr>Gender Barriers</vt:lpstr>
      <vt:lpstr>Interpersonal Barriers</vt:lpstr>
      <vt:lpstr>PowerPoint Presentation</vt:lpstr>
      <vt:lpstr>Emotional Barriers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nohint</dc:creator>
  <cp:lastModifiedBy>nohint</cp:lastModifiedBy>
  <cp:revision>136</cp:revision>
  <dcterms:created xsi:type="dcterms:W3CDTF">2021-09-04T07:13:52Z</dcterms:created>
  <dcterms:modified xsi:type="dcterms:W3CDTF">2021-10-04T02:26:02Z</dcterms:modified>
</cp:coreProperties>
</file>